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5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s/slide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notesSlides/notesSlide10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12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7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69" r:id="rId3"/>
    <p:sldId id="270" r:id="rId4"/>
    <p:sldId id="292" r:id="rId5"/>
    <p:sldId id="294" r:id="rId6"/>
    <p:sldId id="290" r:id="rId7"/>
    <p:sldId id="279" r:id="rId8"/>
    <p:sldId id="280" r:id="rId9"/>
    <p:sldId id="282" r:id="rId10"/>
    <p:sldId id="283" r:id="rId11"/>
    <p:sldId id="284" r:id="rId12"/>
    <p:sldId id="285" r:id="rId13"/>
    <p:sldId id="286" r:id="rId14"/>
    <p:sldId id="293" r:id="rId15"/>
    <p:sldId id="268" r:id="rId16"/>
  </p:sldIdLst>
  <p:sldSz cx="9906000" cy="6858000" type="A4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75357" autoAdjust="0"/>
  </p:normalViewPr>
  <p:slideViewPr>
    <p:cSldViewPr snapToGrid="0">
      <p:cViewPr varScale="1">
        <p:scale>
          <a:sx n="85" d="100"/>
          <a:sy n="85" d="100"/>
        </p:scale>
        <p:origin x="-1099" y="-8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-3062" y="-96"/>
      </p:cViewPr>
      <p:guideLst>
        <p:guide orient="horz" pos="3223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5963B-CE0C-4E85-94CB-F0586A0A5FE8}" type="datetimeFigureOut">
              <a:rPr lang="en-GB" smtClean="0"/>
              <a:pPr/>
              <a:t>2018-03-20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ED6023-9B31-4BB5-9B5B-D1790D4191A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92546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137" cy="512222"/>
          </a:xfrm>
          <a:prstGeom prst="rect">
            <a:avLst/>
          </a:prstGeom>
        </p:spPr>
        <p:txBody>
          <a:bodyPr vert="horz" lIns="94736" tIns="47368" rIns="94736" bIns="47368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0507" y="0"/>
            <a:ext cx="3077137" cy="512222"/>
          </a:xfrm>
          <a:prstGeom prst="rect">
            <a:avLst/>
          </a:prstGeom>
        </p:spPr>
        <p:txBody>
          <a:bodyPr vert="horz" lIns="94736" tIns="47368" rIns="94736" bIns="47368" rtlCol="0"/>
          <a:lstStyle>
            <a:lvl1pPr algn="r">
              <a:defRPr sz="1200"/>
            </a:lvl1pPr>
          </a:lstStyle>
          <a:p>
            <a:fld id="{5E945880-6D3B-45FB-851F-AFC0D1D23A0C}" type="datetimeFigureOut">
              <a:rPr lang="en-GB" smtClean="0"/>
              <a:pPr/>
              <a:t>2018-03-20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36" tIns="47368" rIns="94736" bIns="47368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02" y="4862017"/>
            <a:ext cx="5680103" cy="4605085"/>
          </a:xfrm>
          <a:prstGeom prst="rect">
            <a:avLst/>
          </a:prstGeom>
        </p:spPr>
        <p:txBody>
          <a:bodyPr vert="horz" lIns="94736" tIns="47368" rIns="94736" bIns="47368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0755"/>
            <a:ext cx="3077137" cy="512222"/>
          </a:xfrm>
          <a:prstGeom prst="rect">
            <a:avLst/>
          </a:prstGeom>
        </p:spPr>
        <p:txBody>
          <a:bodyPr vert="horz" lIns="94736" tIns="47368" rIns="94736" bIns="47368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0507" y="9720755"/>
            <a:ext cx="3077137" cy="512222"/>
          </a:xfrm>
          <a:prstGeom prst="rect">
            <a:avLst/>
          </a:prstGeom>
        </p:spPr>
        <p:txBody>
          <a:bodyPr vert="horz" lIns="94736" tIns="47368" rIns="94736" bIns="47368" rtlCol="0" anchor="b"/>
          <a:lstStyle>
            <a:lvl1pPr algn="r">
              <a:defRPr sz="1200"/>
            </a:lvl1pPr>
          </a:lstStyle>
          <a:p>
            <a:fld id="{5750A1E1-C8D9-4447-9192-37BA973CD27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8544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Important:</a:t>
            </a:r>
          </a:p>
          <a:p>
            <a:r>
              <a:rPr lang="en-US" dirty="0" smtClean="0"/>
              <a:t>Please be aware that the </a:t>
            </a:r>
            <a:r>
              <a:rPr lang="en-US" dirty="0" err="1" smtClean="0"/>
              <a:t>ppt</a:t>
            </a:r>
            <a:r>
              <a:rPr lang="en-US" dirty="0" smtClean="0"/>
              <a:t> version of this presentation include Notes with explanatory information on solving the tasks</a:t>
            </a:r>
            <a:r>
              <a:rPr lang="en-US" baseline="0" dirty="0" smtClean="0"/>
              <a:t>!</a:t>
            </a:r>
          </a:p>
          <a:p>
            <a:r>
              <a:rPr lang="en-US" baseline="0" dirty="0" smtClean="0"/>
              <a:t>Therefore, for the purpose of learning, the participants should be delivered the </a:t>
            </a:r>
            <a:r>
              <a:rPr lang="en-US" baseline="0" dirty="0" err="1" smtClean="0"/>
              <a:t>pdf</a:t>
            </a:r>
            <a:r>
              <a:rPr lang="en-US" baseline="0" dirty="0" smtClean="0"/>
              <a:t> version of this presentation.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0A1E1-C8D9-4447-9192-37BA973CD27A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0A1E1-C8D9-4447-9192-37BA973CD27A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0A1E1-C8D9-4447-9192-37BA973CD27A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b="1" noProof="0" dirty="0" smtClean="0">
                <a:latin typeface="Arial" charset="0"/>
              </a:rPr>
              <a:t>Objective</a:t>
            </a:r>
          </a:p>
          <a:p>
            <a:pPr eaLnBrk="1" hangingPunct="1"/>
            <a:r>
              <a:rPr lang="en-GB" noProof="0" dirty="0" smtClean="0">
                <a:latin typeface="Arial" charset="0"/>
              </a:rPr>
              <a:t>- To make a recap of key response functions and roles and responsibilities of main stakeholders (operators of EPC I facility,</a:t>
            </a:r>
            <a:r>
              <a:rPr lang="en-GB" baseline="0" noProof="0" dirty="0" smtClean="0">
                <a:latin typeface="Arial" charset="0"/>
              </a:rPr>
              <a:t> off-site officials and international </a:t>
            </a:r>
            <a:r>
              <a:rPr lang="en-GB" noProof="0" dirty="0" smtClean="0">
                <a:latin typeface="Arial" charset="0"/>
              </a:rPr>
              <a:t>organizations)</a:t>
            </a:r>
          </a:p>
          <a:p>
            <a:pPr eaLnBrk="1" hangingPunct="1"/>
            <a:endParaRPr lang="en-GB" noProof="0" dirty="0" smtClean="0">
              <a:latin typeface="Arial" charset="0"/>
            </a:endParaRPr>
          </a:p>
          <a:p>
            <a:pPr eaLnBrk="1" hangingPunct="1"/>
            <a:r>
              <a:rPr lang="en-GB" b="1" noProof="0" dirty="0" smtClean="0">
                <a:latin typeface="Arial" charset="0"/>
              </a:rPr>
              <a:t>NOTES</a:t>
            </a:r>
          </a:p>
          <a:p>
            <a:pPr eaLnBrk="1" hangingPunct="1"/>
            <a:r>
              <a:rPr lang="en-GB" noProof="0" dirty="0" smtClean="0">
                <a:latin typeface="Arial" charset="0"/>
              </a:rPr>
              <a:t>- Some activities, such as public information, may be covered by more than one organization</a:t>
            </a:r>
          </a:p>
          <a:p>
            <a:pPr eaLnBrk="1" hangingPunct="1"/>
            <a:r>
              <a:rPr lang="en-GB" noProof="0" dirty="0" smtClean="0">
                <a:latin typeface="Arial" charset="0"/>
              </a:rPr>
              <a:t>- The list is taken from the text book of Module 16, Chapter 4, Table 4.2</a:t>
            </a:r>
          </a:p>
        </p:txBody>
      </p:sp>
    </p:spTree>
    <p:extLst>
      <p:ext uri="{BB962C8B-B14F-4D97-AF65-F5344CB8AC3E}">
        <p14:creationId xmlns:p14="http://schemas.microsoft.com/office/powerpoint/2010/main" val="33559678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b="1" noProof="0" dirty="0" smtClean="0">
                <a:latin typeface="Arial" charset="0"/>
              </a:rPr>
              <a:t>Objectives</a:t>
            </a:r>
          </a:p>
          <a:p>
            <a:pPr eaLnBrk="1" hangingPunct="1"/>
            <a:r>
              <a:rPr lang="en-GB" noProof="0" dirty="0" smtClean="0">
                <a:latin typeface="Arial" charset="0"/>
              </a:rPr>
              <a:t>- To recap the protective actions</a:t>
            </a:r>
          </a:p>
          <a:p>
            <a:pPr eaLnBrk="1" hangingPunct="1"/>
            <a:r>
              <a:rPr lang="en-GB" noProof="0" dirty="0" smtClean="0">
                <a:latin typeface="Arial" charset="0"/>
              </a:rPr>
              <a:t>- To make connection between protective actions and related exposure pathways</a:t>
            </a:r>
          </a:p>
        </p:txBody>
      </p:sp>
    </p:spTree>
    <p:extLst>
      <p:ext uri="{BB962C8B-B14F-4D97-AF65-F5344CB8AC3E}">
        <p14:creationId xmlns:p14="http://schemas.microsoft.com/office/powerpoint/2010/main" val="33829238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noProof="0" dirty="0" smtClean="0">
                <a:latin typeface="Arial" charset="0"/>
              </a:rPr>
              <a:t>Case study 3 consists of a series of sub cases</a:t>
            </a:r>
          </a:p>
          <a:p>
            <a:pPr eaLnBrk="1" hangingPunct="1"/>
            <a:r>
              <a:rPr lang="en-GB" noProof="0" dirty="0" smtClean="0">
                <a:latin typeface="Arial" charset="0"/>
              </a:rPr>
              <a:t>- After introductory slide,</a:t>
            </a:r>
            <a:r>
              <a:rPr lang="en-GB" baseline="0" noProof="0" dirty="0" smtClean="0">
                <a:latin typeface="Arial" charset="0"/>
              </a:rPr>
              <a:t> they can be used separately</a:t>
            </a:r>
            <a:endParaRPr lang="en-GB" noProof="0" dirty="0" smtClean="0">
              <a:latin typeface="Arial" charset="0"/>
            </a:endParaRPr>
          </a:p>
          <a:p>
            <a:pPr eaLnBrk="1" hangingPunct="1"/>
            <a:endParaRPr lang="en-GB" noProof="0" dirty="0" smtClean="0">
              <a:latin typeface="Arial" charset="0"/>
            </a:endParaRPr>
          </a:p>
          <a:p>
            <a:pPr eaLnBrk="1" hangingPunct="1"/>
            <a:r>
              <a:rPr lang="en-GB" b="1" noProof="0" dirty="0" smtClean="0"/>
              <a:t>Instruction</a:t>
            </a:r>
            <a:r>
              <a:rPr lang="en-GB" b="1" baseline="0" noProof="0" dirty="0" smtClean="0"/>
              <a:t> </a:t>
            </a:r>
            <a:r>
              <a:rPr lang="en-GB" b="1" noProof="0" dirty="0" smtClean="0"/>
              <a:t>Points</a:t>
            </a:r>
          </a:p>
          <a:p>
            <a:pPr eaLnBrk="1" hangingPunct="1"/>
            <a:r>
              <a:rPr lang="en-GB" noProof="0" dirty="0" smtClean="0"/>
              <a:t>- Imaginary situation</a:t>
            </a:r>
          </a:p>
          <a:p>
            <a:pPr eaLnBrk="1" hangingPunct="1"/>
            <a:r>
              <a:rPr lang="en-GB" noProof="0" dirty="0" smtClean="0"/>
              <a:t>- An average Gen II NPP</a:t>
            </a:r>
          </a:p>
          <a:p>
            <a:pPr eaLnBrk="1" hangingPunct="1"/>
            <a:r>
              <a:rPr lang="en-GB" noProof="0" dirty="0" smtClean="0"/>
              <a:t>- Describe the map to provide background information</a:t>
            </a:r>
          </a:p>
          <a:p>
            <a:pPr eaLnBrk="1" hangingPunct="1"/>
            <a:r>
              <a:rPr lang="en-GB" noProof="0" dirty="0" smtClean="0"/>
              <a:t>	- NPP on the river</a:t>
            </a:r>
          </a:p>
          <a:p>
            <a:pPr eaLnBrk="1" hangingPunct="1"/>
            <a:r>
              <a:rPr lang="en-GB" noProof="0" dirty="0" smtClean="0"/>
              <a:t>	- Two towns</a:t>
            </a:r>
          </a:p>
          <a:p>
            <a:pPr eaLnBrk="1" hangingPunct="1"/>
            <a:r>
              <a:rPr lang="en-GB" noProof="0" dirty="0" smtClean="0"/>
              <a:t>	- A highway and some local roads</a:t>
            </a:r>
          </a:p>
          <a:p>
            <a:pPr eaLnBrk="1" hangingPunct="1"/>
            <a:r>
              <a:rPr lang="en-GB" noProof="0" dirty="0" smtClean="0"/>
              <a:t>	- Flat terrain and hills to the north and south</a:t>
            </a:r>
            <a:endParaRPr lang="en-GB" noProof="0" dirty="0" smtClean="0">
              <a:latin typeface="Arial" charset="0"/>
            </a:endParaRPr>
          </a:p>
          <a:p>
            <a:pPr eaLnBrk="1" hangingPunct="1"/>
            <a:endParaRPr lang="en-GB" b="1" noProof="0" dirty="0" smtClean="0"/>
          </a:p>
          <a:p>
            <a:pPr eaLnBrk="1" hangingPunct="1"/>
            <a:r>
              <a:rPr lang="en-GB" b="1" noProof="0" dirty="0" smtClean="0"/>
              <a:t>Instruction</a:t>
            </a:r>
            <a:r>
              <a:rPr lang="en-GB" b="1" baseline="0" noProof="0" dirty="0" smtClean="0"/>
              <a:t> </a:t>
            </a:r>
            <a:r>
              <a:rPr lang="en-GB" b="1" noProof="0" dirty="0" smtClean="0"/>
              <a:t>Points</a:t>
            </a:r>
          </a:p>
          <a:p>
            <a:pPr eaLnBrk="1" hangingPunct="1"/>
            <a:r>
              <a:rPr lang="en-GB" noProof="0" dirty="0" smtClean="0"/>
              <a:t>- Are sizes of the planning zones in line with the IAEA recommendation? Possible reasons for not being in line? Any real world examples?</a:t>
            </a:r>
          </a:p>
          <a:p>
            <a:pPr eaLnBrk="1" hangingPunct="1"/>
            <a:r>
              <a:rPr lang="en-GB" noProof="0" dirty="0" smtClean="0"/>
              <a:t>- Explain early warning system (EWS)</a:t>
            </a:r>
            <a:r>
              <a:rPr lang="en-GB" baseline="0" noProof="0" dirty="0" smtClean="0"/>
              <a:t> and its purpose</a:t>
            </a:r>
            <a:endParaRPr lang="en-GB" noProof="0" dirty="0" smtClean="0"/>
          </a:p>
          <a:p>
            <a:pPr eaLnBrk="1" hangingPunct="1"/>
            <a:endParaRPr lang="en-GB" noProof="0" dirty="0" smtClean="0"/>
          </a:p>
          <a:p>
            <a:pPr eaLnBrk="1" hangingPunct="1"/>
            <a:r>
              <a:rPr lang="en-GB" b="1" noProof="0" dirty="0" smtClean="0"/>
              <a:t>NOTES</a:t>
            </a:r>
          </a:p>
          <a:p>
            <a:pPr eaLnBrk="1" hangingPunct="1"/>
            <a:r>
              <a:rPr lang="en-GB" noProof="0" dirty="0" smtClean="0"/>
              <a:t>- Population number is cumulative, e.g. UPZ = PAZ + 30.000</a:t>
            </a:r>
          </a:p>
          <a:p>
            <a:pPr eaLnBrk="1" hangingPunct="1"/>
            <a:endParaRPr lang="en-GB" noProof="0" dirty="0" smtClean="0"/>
          </a:p>
        </p:txBody>
      </p:sp>
    </p:spTree>
    <p:extLst>
      <p:ext uri="{BB962C8B-B14F-4D97-AF65-F5344CB8AC3E}">
        <p14:creationId xmlns:p14="http://schemas.microsoft.com/office/powerpoint/2010/main" val="35613797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b="1" noProof="0" dirty="0" smtClean="0"/>
              <a:t>Instruction</a:t>
            </a:r>
            <a:r>
              <a:rPr lang="en-GB" b="1" baseline="0" noProof="0" dirty="0" smtClean="0"/>
              <a:t> </a:t>
            </a:r>
            <a:r>
              <a:rPr lang="en-GB" b="1" noProof="0" dirty="0" smtClean="0"/>
              <a:t>Points</a:t>
            </a:r>
          </a:p>
          <a:p>
            <a:pPr eaLnBrk="1" hangingPunct="1"/>
            <a:r>
              <a:rPr lang="en-GB" noProof="0" dirty="0" smtClean="0"/>
              <a:t>- </a:t>
            </a:r>
            <a:r>
              <a:rPr lang="en-GB" noProof="0" dirty="0" smtClean="0">
                <a:latin typeface="Arial" charset="0"/>
              </a:rPr>
              <a:t>Repeat </a:t>
            </a:r>
            <a:r>
              <a:rPr lang="en-GB" noProof="0" dirty="0" smtClean="0"/>
              <a:t>basics of ITB</a:t>
            </a:r>
            <a:r>
              <a:rPr lang="en-GB" noProof="0" dirty="0" smtClean="0">
                <a:latin typeface="Arial" charset="0"/>
              </a:rPr>
              <a:t> - </a:t>
            </a:r>
            <a:r>
              <a:rPr lang="en-GB" noProof="0" dirty="0" smtClean="0"/>
              <a:t>Ask participant</a:t>
            </a:r>
            <a:r>
              <a:rPr lang="en-GB" noProof="0" dirty="0" smtClean="0">
                <a:latin typeface="Arial" charset="0"/>
              </a:rPr>
              <a:t>s</a:t>
            </a:r>
          </a:p>
          <a:p>
            <a:r>
              <a:rPr lang="en-GB" noProof="0" dirty="0" smtClean="0"/>
              <a:t>- </a:t>
            </a:r>
            <a:r>
              <a:rPr lang="en-GB" u="sng" noProof="0" dirty="0" smtClean="0"/>
              <a:t>Time</a:t>
            </a:r>
            <a:r>
              <a:rPr lang="en-GB" b="1" noProof="0" dirty="0" smtClean="0"/>
              <a:t> </a:t>
            </a:r>
            <a:r>
              <a:rPr lang="en-GB" noProof="0" dirty="0" smtClean="0"/>
              <a:t>is crucial for ITB to be effective</a:t>
            </a:r>
          </a:p>
          <a:p>
            <a:r>
              <a:rPr lang="en-GB" noProof="0" dirty="0" smtClean="0"/>
              <a:t>	- Shortly before exposure or as soon after as possible</a:t>
            </a:r>
          </a:p>
          <a:p>
            <a:r>
              <a:rPr lang="en-GB" noProof="0" dirty="0" smtClean="0"/>
              <a:t>	- Iodine uptake is blocked by 50% even after a delay of several hours </a:t>
            </a:r>
          </a:p>
          <a:p>
            <a:pPr eaLnBrk="1" hangingPunct="1"/>
            <a:r>
              <a:rPr lang="en-GB" b="1" noProof="0" dirty="0" smtClean="0"/>
              <a:t>- </a:t>
            </a:r>
            <a:r>
              <a:rPr lang="en-GB" u="sng" noProof="0" dirty="0" smtClean="0"/>
              <a:t>Make an estimation</a:t>
            </a:r>
            <a:r>
              <a:rPr lang="en-GB" noProof="0" dirty="0" smtClean="0"/>
              <a:t> of time needed to implement ITB in this case</a:t>
            </a:r>
          </a:p>
          <a:p>
            <a:pPr eaLnBrk="1" hangingPunct="1"/>
            <a:r>
              <a:rPr lang="en-GB" noProof="0" dirty="0" smtClean="0"/>
              <a:t>- Conclusion: Pre-distribution is needed or at least stockpiles on location</a:t>
            </a:r>
            <a:endParaRPr lang="en-GB" noProof="0" dirty="0" smtClean="0">
              <a:latin typeface="Arial" charset="0"/>
            </a:endParaRPr>
          </a:p>
          <a:p>
            <a:pPr eaLnBrk="1" hangingPunct="1"/>
            <a:endParaRPr lang="en-GB" noProof="0" dirty="0" smtClean="0">
              <a:latin typeface="Arial" charset="0"/>
            </a:endParaRPr>
          </a:p>
          <a:p>
            <a:pPr eaLnBrk="1" hangingPunct="1"/>
            <a:r>
              <a:rPr lang="en-GB" b="1" noProof="0" dirty="0" smtClean="0">
                <a:latin typeface="Arial" charset="0"/>
              </a:rPr>
              <a:t>NOTES</a:t>
            </a:r>
          </a:p>
          <a:p>
            <a:pPr eaLnBrk="1" hangingPunct="1"/>
            <a:r>
              <a:rPr lang="en-GB" noProof="0" dirty="0" smtClean="0">
                <a:latin typeface="Arial" charset="0"/>
              </a:rPr>
              <a:t>- KI = Potassium Iodide, chemical compound of iodine pills for ITB</a:t>
            </a:r>
          </a:p>
          <a:p>
            <a:pPr eaLnBrk="1" hangingPunct="1"/>
            <a:endParaRPr lang="en-GB" dirty="0" smtClean="0">
              <a:latin typeface="Arial" charset="0"/>
            </a:endParaRPr>
          </a:p>
          <a:p>
            <a:pPr eaLnBrk="1" hangingPunct="1"/>
            <a:endParaRPr lang="en-GB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2336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b="1" noProof="0" dirty="0" smtClean="0"/>
              <a:t>Instruction</a:t>
            </a:r>
            <a:r>
              <a:rPr lang="en-GB" b="1" baseline="0" noProof="0" dirty="0" smtClean="0"/>
              <a:t> </a:t>
            </a:r>
            <a:r>
              <a:rPr lang="en-GB" b="1" noProof="0" dirty="0" smtClean="0"/>
              <a:t>Points</a:t>
            </a:r>
          </a:p>
          <a:p>
            <a:pPr eaLnBrk="1" hangingPunct="1"/>
            <a:r>
              <a:rPr lang="en-GB" noProof="0" dirty="0" smtClean="0"/>
              <a:t>- </a:t>
            </a:r>
            <a:r>
              <a:rPr lang="en-GB" noProof="0" dirty="0" smtClean="0">
                <a:latin typeface="Arial" charset="0"/>
              </a:rPr>
              <a:t>Repeat </a:t>
            </a:r>
            <a:r>
              <a:rPr lang="en-GB" noProof="0" dirty="0" smtClean="0"/>
              <a:t>basics of evacuation </a:t>
            </a:r>
            <a:r>
              <a:rPr lang="en-GB" noProof="0" dirty="0" smtClean="0">
                <a:latin typeface="Arial" charset="0"/>
              </a:rPr>
              <a:t> - </a:t>
            </a:r>
            <a:r>
              <a:rPr lang="en-GB" noProof="0" dirty="0" smtClean="0"/>
              <a:t>Ask participant</a:t>
            </a:r>
            <a:r>
              <a:rPr lang="en-GB" noProof="0" dirty="0" smtClean="0">
                <a:latin typeface="Arial" charset="0"/>
              </a:rPr>
              <a:t>s</a:t>
            </a:r>
          </a:p>
          <a:p>
            <a:r>
              <a:rPr lang="en-GB" noProof="0" dirty="0" smtClean="0"/>
              <a:t>- </a:t>
            </a:r>
            <a:r>
              <a:rPr lang="en-GB" u="sng" noProof="0" dirty="0" smtClean="0"/>
              <a:t>Organized evacuation</a:t>
            </a:r>
            <a:r>
              <a:rPr lang="en-GB" b="1" noProof="0" dirty="0" smtClean="0"/>
              <a:t> </a:t>
            </a:r>
            <a:r>
              <a:rPr lang="en-GB" noProof="0" dirty="0" smtClean="0"/>
              <a:t>is crucial for safety and timeliness</a:t>
            </a:r>
          </a:p>
          <a:p>
            <a:r>
              <a:rPr lang="en-GB" noProof="0" dirty="0" smtClean="0"/>
              <a:t>	- Evacuation plan</a:t>
            </a:r>
          </a:p>
          <a:p>
            <a:r>
              <a:rPr lang="en-GB" noProof="0" dirty="0" smtClean="0"/>
              <a:t>	- Clear instructions what to do, where to go</a:t>
            </a:r>
          </a:p>
          <a:p>
            <a:r>
              <a:rPr lang="en-GB" noProof="0" dirty="0" smtClean="0"/>
              <a:t>	- Arrangements in place for reaching out to people</a:t>
            </a:r>
            <a:r>
              <a:rPr lang="en-GB" baseline="0" noProof="0" dirty="0" smtClean="0"/>
              <a:t> with instructions</a:t>
            </a:r>
            <a:endParaRPr lang="en-GB" noProof="0" dirty="0" smtClean="0"/>
          </a:p>
          <a:p>
            <a:r>
              <a:rPr lang="en-GB" noProof="0" dirty="0" smtClean="0"/>
              <a:t>	- Information material provided in advance in preparedness phase</a:t>
            </a:r>
          </a:p>
          <a:p>
            <a:r>
              <a:rPr lang="en-GB" noProof="0" dirty="0" smtClean="0"/>
              <a:t>	- Evacuation routes signposted in advance in preparedness phase</a:t>
            </a:r>
          </a:p>
          <a:p>
            <a:r>
              <a:rPr lang="en-GB" noProof="0" dirty="0" smtClean="0"/>
              <a:t>- Possible evacuation routes in this case?</a:t>
            </a:r>
          </a:p>
          <a:p>
            <a:r>
              <a:rPr lang="en-GB" noProof="0" dirty="0" smtClean="0"/>
              <a:t>- The river - good or bad? (+ divides the town, physically dictates evacuation routes, - traffic jam on the bridges, if they are not controlled)</a:t>
            </a:r>
          </a:p>
          <a:p>
            <a:r>
              <a:rPr lang="en-GB" noProof="0" dirty="0" smtClean="0"/>
              <a:t>- How far should reception points be?</a:t>
            </a:r>
          </a:p>
          <a:p>
            <a:r>
              <a:rPr lang="en-GB" noProof="0" dirty="0" smtClean="0"/>
              <a:t>- </a:t>
            </a:r>
            <a:r>
              <a:rPr lang="en-GB" u="sng" noProof="0" dirty="0" smtClean="0"/>
              <a:t>Make an estimation</a:t>
            </a:r>
            <a:r>
              <a:rPr lang="en-GB" noProof="0" dirty="0" smtClean="0"/>
              <a:t> of time needed to implement evacuation in this case</a:t>
            </a:r>
          </a:p>
          <a:p>
            <a:pPr eaLnBrk="1" hangingPunct="1"/>
            <a:r>
              <a:rPr lang="en-GB" noProof="0" dirty="0" smtClean="0"/>
              <a:t>- Conclusion: Plan is needed, including duration estimate</a:t>
            </a:r>
            <a:endParaRPr lang="en-GB" noProof="0" dirty="0" smtClean="0">
              <a:latin typeface="Arial" charset="0"/>
            </a:endParaRPr>
          </a:p>
          <a:p>
            <a:pPr eaLnBrk="1" hangingPunct="1"/>
            <a:endParaRPr lang="en-GB" noProof="0" dirty="0" smtClean="0">
              <a:latin typeface="Arial" charset="0"/>
            </a:endParaRPr>
          </a:p>
          <a:p>
            <a:pPr eaLnBrk="1" hangingPunct="1"/>
            <a:r>
              <a:rPr lang="en-GB" b="1" noProof="0" dirty="0" smtClean="0">
                <a:latin typeface="Arial" charset="0"/>
              </a:rPr>
              <a:t>NOTES</a:t>
            </a:r>
          </a:p>
          <a:p>
            <a:pPr eaLnBrk="1" hangingPunct="1"/>
            <a:r>
              <a:rPr lang="en-GB" noProof="0" dirty="0" smtClean="0">
                <a:latin typeface="Arial" charset="0"/>
              </a:rPr>
              <a:t>Protection</a:t>
            </a:r>
            <a:r>
              <a:rPr lang="en-GB" baseline="0" noProof="0" dirty="0" smtClean="0">
                <a:latin typeface="Arial" charset="0"/>
              </a:rPr>
              <a:t> strategy used by Neverland:</a:t>
            </a:r>
          </a:p>
          <a:p>
            <a:pPr eaLnBrk="1" hangingPunct="1"/>
            <a:r>
              <a:rPr lang="en-GB" noProof="0" dirty="0" smtClean="0">
                <a:latin typeface="Arial" charset="0"/>
              </a:rPr>
              <a:t>- Evacuation when General emergency </a:t>
            </a:r>
          </a:p>
          <a:p>
            <a:pPr eaLnBrk="1" hangingPunct="1"/>
            <a:r>
              <a:rPr lang="en-GB" noProof="0" dirty="0" smtClean="0">
                <a:latin typeface="Arial" charset="0"/>
              </a:rPr>
              <a:t>-&gt; Evacuate PAZ</a:t>
            </a:r>
          </a:p>
          <a:p>
            <a:pPr eaLnBrk="1" hangingPunct="1"/>
            <a:r>
              <a:rPr lang="en-GB" noProof="0" dirty="0" smtClean="0">
                <a:latin typeface="Arial" charset="0"/>
              </a:rPr>
              <a:t>-&gt; Evacuate UPZ, after completing PAZ</a:t>
            </a:r>
          </a:p>
          <a:p>
            <a:pPr eaLnBrk="1" hangingPunct="1"/>
            <a:r>
              <a:rPr lang="en-GB" noProof="0" dirty="0" smtClean="0">
                <a:latin typeface="Arial" charset="0"/>
              </a:rPr>
              <a:t>- No evacuation is planned outside PAZ</a:t>
            </a:r>
          </a:p>
          <a:p>
            <a:pPr eaLnBrk="1" hangingPunct="1"/>
            <a:endParaRPr lang="en-GB" noProof="0" dirty="0" smtClean="0"/>
          </a:p>
        </p:txBody>
      </p:sp>
    </p:spTree>
    <p:extLst>
      <p:ext uri="{BB962C8B-B14F-4D97-AF65-F5344CB8AC3E}">
        <p14:creationId xmlns:p14="http://schemas.microsoft.com/office/powerpoint/2010/main" val="3643514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b="1" dirty="0" smtClean="0"/>
              <a:t>Instruction</a:t>
            </a:r>
            <a:r>
              <a:rPr lang="en-GB" b="1" baseline="0" dirty="0" smtClean="0"/>
              <a:t> </a:t>
            </a:r>
            <a:r>
              <a:rPr lang="en-GB" b="1" dirty="0" smtClean="0"/>
              <a:t>Points</a:t>
            </a:r>
          </a:p>
          <a:p>
            <a:pPr eaLnBrk="1" hangingPunct="1"/>
            <a:r>
              <a:rPr lang="en-GB" noProof="0" dirty="0" smtClean="0"/>
              <a:t>- </a:t>
            </a:r>
            <a:r>
              <a:rPr lang="en-GB" noProof="0" dirty="0" smtClean="0">
                <a:latin typeface="Arial" charset="0"/>
              </a:rPr>
              <a:t>Repeat </a:t>
            </a:r>
            <a:r>
              <a:rPr lang="en-GB" noProof="0" dirty="0" smtClean="0"/>
              <a:t>concept of operations </a:t>
            </a:r>
            <a:r>
              <a:rPr lang="en-GB" noProof="0" dirty="0" smtClean="0">
                <a:latin typeface="Arial" charset="0"/>
              </a:rPr>
              <a:t> - </a:t>
            </a:r>
            <a:r>
              <a:rPr lang="en-GB" noProof="0" dirty="0" smtClean="0"/>
              <a:t>Ask participant</a:t>
            </a:r>
            <a:r>
              <a:rPr lang="en-GB" noProof="0" dirty="0" smtClean="0">
                <a:latin typeface="Arial" charset="0"/>
              </a:rPr>
              <a:t>s, refer to the Module</a:t>
            </a:r>
            <a:r>
              <a:rPr lang="en-GB" baseline="0" noProof="0" dirty="0" smtClean="0">
                <a:latin typeface="Arial" charset="0"/>
              </a:rPr>
              <a:t> 16 </a:t>
            </a:r>
            <a:r>
              <a:rPr lang="en-GB" noProof="0" dirty="0" smtClean="0">
                <a:latin typeface="Arial" charset="0"/>
              </a:rPr>
              <a:t>textbook, Chapter 4.3</a:t>
            </a:r>
          </a:p>
          <a:p>
            <a:r>
              <a:rPr lang="en-GB" noProof="0" dirty="0" smtClean="0"/>
              <a:t>- This</a:t>
            </a:r>
            <a:r>
              <a:rPr lang="en-GB" baseline="0" noProof="0" dirty="0" smtClean="0"/>
              <a:t> can be as detail as time permits</a:t>
            </a:r>
          </a:p>
          <a:p>
            <a:r>
              <a:rPr lang="en-GB" baseline="0" noProof="0" dirty="0" smtClean="0"/>
              <a:t>- Make sure to cover at least</a:t>
            </a:r>
          </a:p>
          <a:p>
            <a:r>
              <a:rPr lang="en-GB" baseline="0" noProof="0" dirty="0" smtClean="0"/>
              <a:t>	- Notification to off-site</a:t>
            </a:r>
          </a:p>
          <a:p>
            <a:r>
              <a:rPr lang="en-GB" baseline="0" noProof="0" dirty="0" smtClean="0"/>
              <a:t>	- Off-site activation</a:t>
            </a:r>
          </a:p>
          <a:p>
            <a:r>
              <a:rPr lang="en-GB" baseline="0" noProof="0" dirty="0" smtClean="0"/>
              <a:t>	- Ordering evacuation within PAZ + giving instructions</a:t>
            </a:r>
          </a:p>
          <a:p>
            <a:r>
              <a:rPr lang="en-GB" baseline="0" noProof="0" dirty="0" smtClean="0"/>
              <a:t>	- Public communication</a:t>
            </a:r>
          </a:p>
          <a:p>
            <a:r>
              <a:rPr lang="en-GB" baseline="0" noProof="0" dirty="0" smtClean="0"/>
              <a:t>	- Closing-off the area (transportation …), etc.</a:t>
            </a:r>
            <a:endParaRPr lang="en-GB" noProof="0" dirty="0" smtClean="0"/>
          </a:p>
          <a:p>
            <a:pPr eaLnBrk="1" hangingPunct="1"/>
            <a:r>
              <a:rPr lang="en-GB" noProof="0" dirty="0" smtClean="0">
                <a:latin typeface="Arial" charset="0"/>
              </a:rPr>
              <a:t>- Challenges?</a:t>
            </a:r>
          </a:p>
          <a:p>
            <a:pPr eaLnBrk="1" hangingPunct="1"/>
            <a:r>
              <a:rPr lang="en-GB" noProof="0" dirty="0" smtClean="0">
                <a:latin typeface="Arial" charset="0"/>
              </a:rPr>
              <a:t>	-</a:t>
            </a:r>
            <a:r>
              <a:rPr lang="en-GB" baseline="0" noProof="0" dirty="0" smtClean="0">
                <a:latin typeface="Arial" charset="0"/>
              </a:rPr>
              <a:t> It is early in the morning on a working day!</a:t>
            </a:r>
          </a:p>
          <a:p>
            <a:pPr eaLnBrk="1" hangingPunct="1"/>
            <a:r>
              <a:rPr lang="en-GB" baseline="0" noProof="0" dirty="0" smtClean="0">
                <a:latin typeface="Arial" charset="0"/>
              </a:rPr>
              <a:t>	- Off-site authorities are reluctant to order evacuation (release is not expected), violating the plan</a:t>
            </a:r>
            <a:endParaRPr lang="en-GB" noProof="0" dirty="0" smtClean="0">
              <a:latin typeface="Arial" charset="0"/>
            </a:endParaRPr>
          </a:p>
          <a:p>
            <a:pPr eaLnBrk="1" hangingPunct="1"/>
            <a:endParaRPr lang="en-GB" noProof="0" dirty="0" smtClean="0">
              <a:latin typeface="Arial" charset="0"/>
            </a:endParaRPr>
          </a:p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05300DF-1C56-4A03-AA36-BD4B2F38129A}" type="slidenum">
              <a:rPr lang="sl-SI" smtClean="0"/>
              <a:pPr>
                <a:defRPr/>
              </a:pPr>
              <a:t>12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5580477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b="1" noProof="0" dirty="0" smtClean="0"/>
              <a:t>Instruction</a:t>
            </a:r>
            <a:r>
              <a:rPr lang="en-GB" b="1" baseline="0" noProof="0" dirty="0" smtClean="0"/>
              <a:t> </a:t>
            </a:r>
            <a:r>
              <a:rPr lang="en-GB" b="1" noProof="0" dirty="0" smtClean="0"/>
              <a:t>Points</a:t>
            </a:r>
          </a:p>
          <a:p>
            <a:pPr eaLnBrk="1" hangingPunct="1"/>
            <a:r>
              <a:rPr lang="en-GB" b="0" noProof="0" dirty="0" smtClean="0"/>
              <a:t>- Point our that</a:t>
            </a:r>
            <a:r>
              <a:rPr lang="en-GB" b="0" baseline="0" noProof="0" dirty="0" smtClean="0"/>
              <a:t> such situation is surprisingly common (EPC V!)</a:t>
            </a:r>
            <a:endParaRPr lang="en-GB" b="0" noProof="0" dirty="0" smtClean="0"/>
          </a:p>
          <a:p>
            <a:pPr eaLnBrk="1" hangingPunct="1"/>
            <a:r>
              <a:rPr lang="en-GB" noProof="0" dirty="0" smtClean="0"/>
              <a:t>- Notifying neighbouring</a:t>
            </a:r>
            <a:r>
              <a:rPr lang="en-GB" baseline="0" noProof="0" dirty="0" smtClean="0"/>
              <a:t> country</a:t>
            </a:r>
          </a:p>
          <a:p>
            <a:pPr eaLnBrk="1" hangingPunct="1"/>
            <a:r>
              <a:rPr lang="en-GB" baseline="0" noProof="0" dirty="0" smtClean="0"/>
              <a:t>- Sharing event status data</a:t>
            </a:r>
            <a:endParaRPr lang="en-GB" noProof="0" dirty="0" smtClean="0"/>
          </a:p>
          <a:p>
            <a:pPr eaLnBrk="1" hangingPunct="1"/>
            <a:r>
              <a:rPr lang="en-GB" noProof="0" dirty="0" smtClean="0"/>
              <a:t>- Harmonization of implemented protective actions across the</a:t>
            </a:r>
            <a:r>
              <a:rPr lang="en-GB" baseline="0" noProof="0" dirty="0" smtClean="0"/>
              <a:t> border</a:t>
            </a:r>
          </a:p>
          <a:p>
            <a:pPr eaLnBrk="1" hangingPunct="1"/>
            <a:r>
              <a:rPr lang="en-GB" baseline="0" noProof="0" dirty="0" smtClean="0"/>
              <a:t>- </a:t>
            </a:r>
            <a:r>
              <a:rPr lang="en-GB" noProof="0" dirty="0" smtClean="0"/>
              <a:t>Harmonization of arrangements in preparedness</a:t>
            </a:r>
            <a:r>
              <a:rPr lang="en-GB" baseline="0" noProof="0" dirty="0" smtClean="0"/>
              <a:t> stage – bilateral agreements</a:t>
            </a:r>
          </a:p>
          <a:p>
            <a:pPr eaLnBrk="1" hangingPunct="1"/>
            <a:r>
              <a:rPr lang="en-GB" noProof="0" dirty="0" smtClean="0"/>
              <a:t>- Evacuation routes of Neverland</a:t>
            </a:r>
          </a:p>
          <a:p>
            <a:pPr eaLnBrk="1" hangingPunct="1"/>
            <a:endParaRPr lang="en-GB" noProof="0" dirty="0" smtClean="0"/>
          </a:p>
          <a:p>
            <a:pPr eaLnBrk="1" hangingPunct="1"/>
            <a:r>
              <a:rPr lang="en-GB" b="1" noProof="0" dirty="0" smtClean="0">
                <a:latin typeface="Arial" charset="0"/>
              </a:rPr>
              <a:t>NOTES</a:t>
            </a:r>
          </a:p>
          <a:p>
            <a:r>
              <a:rPr lang="en-GB" noProof="0" dirty="0" smtClean="0"/>
              <a:t>- Refer</a:t>
            </a:r>
            <a:r>
              <a:rPr lang="en-GB" baseline="0" noProof="0" dirty="0" smtClean="0"/>
              <a:t> to the </a:t>
            </a:r>
            <a:r>
              <a:rPr lang="en-GB" sz="1300" dirty="0" smtClean="0"/>
              <a:t>Convention on Early Notification of a Nuclear Accident</a:t>
            </a:r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05300DF-1C56-4A03-AA36-BD4B2F38129A}" type="slidenum">
              <a:rPr lang="sl-SI" smtClean="0"/>
              <a:pPr>
                <a:defRPr/>
              </a:pPr>
              <a:t>13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2650756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0A1E1-C8D9-4447-9192-37BA973CD27A}" type="slidenum">
              <a:rPr lang="en-GB" smtClean="0"/>
              <a:pPr/>
              <a:t>14</a:t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77875" y="768350"/>
            <a:ext cx="554355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Thank you!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0A1E1-C8D9-4447-9192-37BA973CD27A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9169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0488" y="1772816"/>
            <a:ext cx="9283032" cy="108012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0488" y="3573016"/>
            <a:ext cx="9283032" cy="1608584"/>
          </a:xfrm>
        </p:spPr>
        <p:txBody>
          <a:bodyPr>
            <a:normAutofit/>
          </a:bodyPr>
          <a:lstStyle>
            <a:lvl1pPr marL="0" indent="0" algn="l">
              <a:buNone/>
              <a:defRPr sz="2800" b="1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180000"/>
            <a:ext cx="2717862" cy="80595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576" y="73943"/>
            <a:ext cx="200025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3"/>
          <p:cNvSpPr txBox="1">
            <a:spLocks noChangeAspect="1"/>
          </p:cNvSpPr>
          <p:nvPr userDrawn="1"/>
        </p:nvSpPr>
        <p:spPr>
          <a:xfrm>
            <a:off x="4320000" y="360000"/>
            <a:ext cx="5220000" cy="12003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hu-HU" sz="1600" b="1" kern="1200" dirty="0" smtClean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rPr>
              <a:t>Basic Professional Training Course on</a:t>
            </a:r>
            <a:r>
              <a:rPr lang="en-US" sz="1600" b="1" kern="1200" dirty="0" smtClean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rPr>
              <a:t> Nuclear Safety</a:t>
            </a:r>
            <a:endParaRPr lang="hu-HU" sz="1600" b="1" kern="1200" dirty="0" smtClean="0">
              <a:solidFill>
                <a:schemeClr val="bg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pPr marL="0" algn="ctr" defTabSz="914400" rtl="0" eaLnBrk="1" latinLnBrk="0" hangingPunct="1">
              <a:spcBef>
                <a:spcPts val="600"/>
              </a:spcBef>
              <a:spcAft>
                <a:spcPts val="600"/>
              </a:spcAft>
            </a:pPr>
            <a:r>
              <a:rPr lang="hu-HU" sz="1400" b="0" kern="1200" dirty="0" smtClean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rPr>
              <a:t>Ghana </a:t>
            </a:r>
            <a:r>
              <a:rPr lang="en-US" sz="1400" b="0" kern="1200" dirty="0" smtClean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rPr>
              <a:t>Nuclear Regulatory Authority</a:t>
            </a:r>
            <a:endParaRPr lang="hu-HU" sz="1400" b="0" kern="1200" dirty="0" smtClean="0">
              <a:solidFill>
                <a:schemeClr val="bg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pPr marL="0" algn="ctr" defTabSz="914400" rtl="0" eaLnBrk="1" latinLnBrk="0" hangingPunct="1">
              <a:spcBef>
                <a:spcPts val="600"/>
              </a:spcBef>
              <a:spcAft>
                <a:spcPts val="600"/>
              </a:spcAft>
            </a:pPr>
            <a:r>
              <a:rPr lang="hu-HU" sz="1400" b="0" kern="1200" dirty="0" smtClean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rPr>
              <a:t>Accra, Ghana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400" b="0" kern="1200" dirty="0" smtClean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rPr>
              <a:t>15-26 January</a:t>
            </a:r>
            <a:r>
              <a:rPr lang="en-GB" sz="1400" b="0" kern="1200" dirty="0" smtClean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rPr>
              <a:t> – </a:t>
            </a:r>
            <a:r>
              <a:rPr lang="hu-HU" sz="1400" b="0" kern="1200" dirty="0" smtClean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rPr>
              <a:t>19-30 March </a:t>
            </a:r>
            <a:r>
              <a:rPr lang="en-US" sz="1400" b="0" kern="1200" dirty="0" smtClean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rPr>
              <a:t>201</a:t>
            </a:r>
            <a:r>
              <a:rPr lang="hu-HU" sz="1400" b="0" kern="1200" dirty="0" smtClean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178934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r>
              <a:rPr lang="en-US" smtClean="0"/>
              <a:t>15-26 January - 19-30 March 2018</a:t>
            </a:r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Title of the presentation</a:t>
            </a:r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2027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</p:pic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350488" y="3573016"/>
            <a:ext cx="9283032" cy="1608584"/>
          </a:xfrm>
        </p:spPr>
        <p:txBody>
          <a:bodyPr>
            <a:normAutofit/>
          </a:bodyPr>
          <a:lstStyle>
            <a:lvl1pPr marL="0" indent="0" algn="l">
              <a:buNone/>
              <a:defRPr sz="2800" b="1"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05" y="174778"/>
            <a:ext cx="2708831" cy="80595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478" y="315435"/>
            <a:ext cx="2177526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3"/>
          <p:cNvSpPr txBox="1">
            <a:spLocks noChangeAspect="1"/>
          </p:cNvSpPr>
          <p:nvPr userDrawn="1"/>
        </p:nvSpPr>
        <p:spPr>
          <a:xfrm>
            <a:off x="4320000" y="360000"/>
            <a:ext cx="5220000" cy="12003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hu-HU" sz="1600" b="1" kern="1200" dirty="0" smtClean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rPr>
              <a:t>Basic Professional Training Course on</a:t>
            </a:r>
            <a:r>
              <a:rPr lang="en-US" sz="1600" b="1" kern="1200" dirty="0" smtClean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rPr>
              <a:t> Nuclear Safety</a:t>
            </a:r>
            <a:endParaRPr lang="hu-HU" sz="1600" b="1" kern="1200" dirty="0" smtClean="0">
              <a:solidFill>
                <a:srgbClr val="000000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pPr marL="0" algn="ctr" defTabSz="914400" rtl="0" eaLnBrk="1" latinLnBrk="0" hangingPunct="1">
              <a:spcBef>
                <a:spcPts val="600"/>
              </a:spcBef>
              <a:spcAft>
                <a:spcPts val="600"/>
              </a:spcAft>
            </a:pPr>
            <a:r>
              <a:rPr lang="hu-HU" sz="1400" b="0" kern="1200" dirty="0" smtClean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rPr>
              <a:t>Ghana </a:t>
            </a:r>
            <a:r>
              <a:rPr lang="en-US" sz="1400" b="0" kern="1200" dirty="0" smtClean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rPr>
              <a:t>Nuclear Regulatory Authority</a:t>
            </a:r>
            <a:endParaRPr lang="hu-HU" sz="1400" b="0" kern="1200" dirty="0" smtClean="0">
              <a:solidFill>
                <a:srgbClr val="000000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pPr marL="0" algn="ctr" defTabSz="914400" rtl="0" eaLnBrk="1" latinLnBrk="0" hangingPunct="1">
              <a:spcBef>
                <a:spcPts val="600"/>
              </a:spcBef>
              <a:spcAft>
                <a:spcPts val="600"/>
              </a:spcAft>
            </a:pPr>
            <a:r>
              <a:rPr lang="hu-HU" sz="1400" b="0" kern="1200" dirty="0" smtClean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rPr>
              <a:t>Accra, Ghana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400" b="0" kern="1200" dirty="0" smtClean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rPr>
              <a:t>15-26 January</a:t>
            </a:r>
            <a:r>
              <a:rPr lang="en-GB" sz="1400" b="0" kern="1200" dirty="0" smtClean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rPr>
              <a:t> – </a:t>
            </a:r>
            <a:r>
              <a:rPr lang="hu-HU" sz="1400" b="0" kern="1200" dirty="0" smtClean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rPr>
              <a:t>19-30 March </a:t>
            </a:r>
            <a:r>
              <a:rPr lang="en-US" sz="1400" b="0" kern="1200" dirty="0" smtClean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rPr>
              <a:t>201</a:t>
            </a:r>
            <a:r>
              <a:rPr lang="hu-HU" sz="1400" b="0" kern="1200" dirty="0" smtClean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0918032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0000" y="1259999"/>
            <a:ext cx="4680000" cy="522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0000" y="1260000"/>
            <a:ext cx="4680000" cy="522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15-26 January - 19-30 March 2018</a:t>
            </a:r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Title of the presentation</a:t>
            </a:r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252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0000" y="1260000"/>
            <a:ext cx="4680000" cy="540000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0000" y="1800000"/>
            <a:ext cx="4680000" cy="4680000"/>
          </a:xfrm>
        </p:spPr>
        <p:txBody>
          <a:bodyPr/>
          <a:lstStyle>
            <a:lvl1pPr marL="252000" indent="-252000">
              <a:defRPr sz="2800"/>
            </a:lvl1pPr>
            <a:lvl2pPr>
              <a:defRPr sz="2400"/>
            </a:lvl2pPr>
            <a:lvl3pPr>
              <a:defRPr sz="2000"/>
            </a:lvl3pPr>
            <a:lvl4pPr marL="1440000">
              <a:defRPr sz="2000"/>
            </a:lvl4pPr>
            <a:lvl5pPr marL="1728000"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40000" y="1260000"/>
            <a:ext cx="4680000" cy="540000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40000" y="1800000"/>
            <a:ext cx="4680000" cy="4680000"/>
          </a:xfrm>
        </p:spPr>
        <p:txBody>
          <a:bodyPr/>
          <a:lstStyle>
            <a:lvl1pPr marL="360000" indent="-360000">
              <a:defRPr lang="en-US" sz="2800" kern="1200" dirty="0" smtClean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>
              <a:defRPr sz="2400"/>
            </a:lvl2pPr>
            <a:lvl3pPr>
              <a:defRPr sz="2000"/>
            </a:lvl3pPr>
            <a:lvl4pPr marL="1440000">
              <a:defRPr sz="2000"/>
            </a:lvl4pPr>
            <a:lvl5pPr marL="1728000"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252000" lvl="0" indent="-252000" algn="l" defTabSz="9000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15-26 January - 19-30 March 2018</a:t>
            </a:r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Title of the presentation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714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6660000" y="6480000"/>
            <a:ext cx="2520000" cy="252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15-26 January - 19-30 March 2018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Title of the presentation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189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15-26 January - 19-30 March 2018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Title of the presentation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505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 flipH="1" flipV="1">
            <a:off x="1" y="5301208"/>
            <a:ext cx="6903217" cy="1556792"/>
          </a:xfrm>
          <a:prstGeom prst="rect">
            <a:avLst/>
          </a:prstGeom>
          <a:gradFill flip="none" rotWithShape="1">
            <a:gsLst>
              <a:gs pos="48000">
                <a:schemeClr val="bg1"/>
              </a:gs>
              <a:gs pos="0">
                <a:schemeClr val="accent6"/>
              </a:gs>
            </a:gsLst>
            <a:lin ang="6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0" bIns="0"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 userDrawn="1"/>
        </p:nvSpPr>
        <p:spPr>
          <a:xfrm>
            <a:off x="2" y="0"/>
            <a:ext cx="9905999" cy="2132856"/>
          </a:xfrm>
          <a:prstGeom prst="rect">
            <a:avLst/>
          </a:prstGeom>
          <a:gradFill flip="none" rotWithShape="1">
            <a:gsLst>
              <a:gs pos="56000">
                <a:schemeClr val="bg1"/>
              </a:gs>
              <a:gs pos="0">
                <a:schemeClr val="accent6"/>
              </a:gs>
            </a:gsLst>
            <a:lin ang="6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0" bIns="0" rtlCol="0" anchor="ctr"/>
          <a:lstStyle/>
          <a:p>
            <a:pPr algn="ctr"/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6660000" y="6480000"/>
            <a:ext cx="2520000" cy="25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2000" tIns="3600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algn="ctr"/>
            <a:r>
              <a:rPr lang="en-US" dirty="0" smtClean="0"/>
              <a:t>15-26 January - 19-30 March 2018</a:t>
            </a: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1800000" y="6480000"/>
            <a:ext cx="4860000" cy="25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2000" tIns="3600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algn="l"/>
            <a:r>
              <a:rPr lang="en-US" dirty="0" smtClean="0"/>
              <a:t>Title of the presentation</a:t>
            </a:r>
            <a:endParaRPr lang="en-US" dirty="0"/>
          </a:p>
        </p:txBody>
      </p:sp>
      <p:sp>
        <p:nvSpPr>
          <p:cNvPr id="10" name="Rectangle 7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9180000" y="6480000"/>
            <a:ext cx="540000" cy="25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2000" tIns="3600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0000" y="180000"/>
            <a:ext cx="9000000" cy="900000"/>
          </a:xfrm>
          <a:prstGeom prst="rect">
            <a:avLst/>
          </a:prstGeom>
        </p:spPr>
        <p:txBody>
          <a:bodyPr vert="horz" lIns="72000" tIns="36000" rIns="0" bIns="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0000" y="1259999"/>
            <a:ext cx="9540000" cy="5220000"/>
          </a:xfrm>
          <a:prstGeom prst="rect">
            <a:avLst/>
          </a:prstGeom>
        </p:spPr>
        <p:txBody>
          <a:bodyPr vert="horz" lIns="72000" tIns="3600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3200" y="180000"/>
            <a:ext cx="463362" cy="5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3750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9" r:id="rId3"/>
    <p:sldLayoutId id="2147483652" r:id="rId4"/>
    <p:sldLayoutId id="2147483653" r:id="rId5"/>
    <p:sldLayoutId id="2147483654" r:id="rId6"/>
    <p:sldLayoutId id="2147483655" r:id="rId7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360000" indent="-360000" algn="l" defTabSz="900000" rtl="0" eaLnBrk="1" latinLnBrk="0" hangingPunct="1">
        <a:spcBef>
          <a:spcPts val="600"/>
        </a:spcBef>
        <a:buFont typeface="Arial" panose="020B0604020202020204" pitchFamily="34" charset="0"/>
        <a:buChar char="•"/>
        <a:defRPr sz="3200" kern="1200">
          <a:solidFill>
            <a:srgbClr val="000000"/>
          </a:solidFill>
          <a:latin typeface="Calibri" panose="020F0502020204030204" pitchFamily="34" charset="0"/>
          <a:ea typeface="+mn-ea"/>
          <a:cs typeface="+mn-cs"/>
        </a:defRPr>
      </a:lvl1pPr>
      <a:lvl2pPr marL="720000" indent="-288000" algn="l" defTabSz="914400" rtl="0" eaLnBrk="1" latinLnBrk="0" hangingPunct="1">
        <a:spcBef>
          <a:spcPts val="600"/>
        </a:spcBef>
        <a:buFont typeface="Arial" panose="020B0604020202020204" pitchFamily="34" charset="0"/>
        <a:buChar char="–"/>
        <a:defRPr sz="2800" kern="1200">
          <a:solidFill>
            <a:srgbClr val="000000"/>
          </a:solidFill>
          <a:latin typeface="Calibri" panose="020F0502020204030204" pitchFamily="34" charset="0"/>
          <a:ea typeface="+mn-ea"/>
          <a:cs typeface="+mn-cs"/>
        </a:defRPr>
      </a:lvl2pPr>
      <a:lvl3pPr marL="1080000" indent="-216000" algn="l" defTabSz="914400" rtl="0" eaLnBrk="1" latinLnBrk="0" hangingPunct="1"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rgbClr val="000000"/>
          </a:solidFill>
          <a:latin typeface="Calibri" panose="020F0502020204030204" pitchFamily="34" charset="0"/>
          <a:ea typeface="+mn-ea"/>
          <a:cs typeface="+mn-cs"/>
        </a:defRPr>
      </a:lvl3pPr>
      <a:lvl4pPr marL="1584000" indent="-216000" algn="l" defTabSz="914400" rtl="0" eaLnBrk="1" latinLnBrk="0" hangingPunct="1">
        <a:spcBef>
          <a:spcPts val="600"/>
        </a:spcBef>
        <a:buFont typeface="Arial" panose="020B0604020202020204" pitchFamily="34" charset="0"/>
        <a:buChar char="–"/>
        <a:defRPr sz="2400" kern="1200">
          <a:solidFill>
            <a:srgbClr val="000000"/>
          </a:solidFill>
          <a:latin typeface="Calibri" panose="020F0502020204030204" pitchFamily="34" charset="0"/>
          <a:ea typeface="+mn-ea"/>
          <a:cs typeface="+mn-cs"/>
        </a:defRPr>
      </a:lvl4pPr>
      <a:lvl5pPr marL="1980000" indent="-216000" algn="l" defTabSz="914400" rtl="0" eaLnBrk="1" latinLnBrk="0" hangingPunct="1">
        <a:spcBef>
          <a:spcPts val="600"/>
        </a:spcBef>
        <a:buFont typeface="Arial" panose="020B0604020202020204" pitchFamily="34" charset="0"/>
        <a:buChar char="»"/>
        <a:defRPr sz="2400" kern="1200">
          <a:solidFill>
            <a:srgbClr val="000000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2904" y="1939870"/>
            <a:ext cx="9283032" cy="1080120"/>
          </a:xfrm>
        </p:spPr>
        <p:txBody>
          <a:bodyPr/>
          <a:lstStyle/>
          <a:p>
            <a:r>
              <a:rPr lang="en-US" dirty="0" smtClean="0"/>
              <a:t>Unit 4:</a:t>
            </a:r>
            <a:br>
              <a:rPr lang="en-US" dirty="0" smtClean="0"/>
            </a:br>
            <a:r>
              <a:rPr lang="en-US" dirty="0" smtClean="0"/>
              <a:t>Case studies on preparedness and response </a:t>
            </a:r>
            <a:br>
              <a:rPr lang="en-US" dirty="0" smtClean="0"/>
            </a:br>
            <a:r>
              <a:rPr lang="en-US" dirty="0" smtClean="0"/>
              <a:t>for a nuclear emergency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1696" y="4276401"/>
            <a:ext cx="9283032" cy="1608584"/>
          </a:xfrm>
        </p:spPr>
        <p:txBody>
          <a:bodyPr/>
          <a:lstStyle/>
          <a:p>
            <a:r>
              <a:rPr lang="hu-HU" dirty="0" smtClean="0"/>
              <a:t>Name of Lecturer</a:t>
            </a:r>
          </a:p>
          <a:p>
            <a:r>
              <a:rPr lang="hu-HU" dirty="0" smtClean="0"/>
              <a:t>Organization</a:t>
            </a:r>
          </a:p>
          <a:p>
            <a:r>
              <a:rPr lang="hu-HU" dirty="0" smtClean="0"/>
              <a:t>Email address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407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Le</a:t>
            </a:r>
            <a:r>
              <a:rPr lang="en-US" dirty="0" smtClean="0"/>
              <a:t>a</a:t>
            </a:r>
            <a:r>
              <a:rPr lang="hu-HU" dirty="0" smtClean="0"/>
              <a:t>rning objectives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000" y="1211283"/>
            <a:ext cx="9540000" cy="5268715"/>
          </a:xfrm>
        </p:spPr>
        <p:txBody>
          <a:bodyPr>
            <a:normAutofit/>
          </a:bodyPr>
          <a:lstStyle/>
          <a:p>
            <a:r>
              <a:rPr lang="en-US" dirty="0" smtClean="0"/>
              <a:t>To </a:t>
            </a:r>
            <a:r>
              <a:rPr lang="en-GB" altLang="en-US" dirty="0" smtClean="0"/>
              <a:t>provide an opportunity for the course participants to practice the knowledge gained during the BPTC and the use of IAEA Safety Standards and associated guidance on EPR </a:t>
            </a:r>
          </a:p>
          <a:p>
            <a:r>
              <a:rPr lang="en-GB" altLang="en-US" dirty="0" smtClean="0"/>
              <a:t>The practical session is not intended to test response arrangements in specific organizations or to evaluate the performance of individual participants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988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Contents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Case study 1 on “Roles and responsibilities”</a:t>
            </a:r>
          </a:p>
          <a:p>
            <a:r>
              <a:rPr lang="en-US" dirty="0" smtClean="0"/>
              <a:t>Case study 2 on “Protective actions and exposure pathways”</a:t>
            </a:r>
          </a:p>
          <a:p>
            <a:r>
              <a:rPr lang="en-US" dirty="0" smtClean="0"/>
              <a:t>Case study 3 on “Concept of operations for a nuclear emergency at a EPC I facility”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31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Instructions for organization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270" y="1157591"/>
            <a:ext cx="9786730" cy="5322408"/>
          </a:xfrm>
        </p:spPr>
        <p:txBody>
          <a:bodyPr>
            <a:normAutofit/>
          </a:bodyPr>
          <a:lstStyle/>
          <a:p>
            <a:r>
              <a:rPr lang="en-US" dirty="0" smtClean="0"/>
              <a:t>The participants should work in groups (3 to 4 groups preferably); when more than one participant per country, they should work in different groups </a:t>
            </a:r>
          </a:p>
          <a:p>
            <a:r>
              <a:rPr lang="en-US" dirty="0" smtClean="0"/>
              <a:t>Logistics to be provided by organizers:</a:t>
            </a:r>
          </a:p>
          <a:p>
            <a:pPr lvl="1"/>
            <a:r>
              <a:rPr lang="en-US" sz="3200" dirty="0" smtClean="0"/>
              <a:t>Video projector</a:t>
            </a:r>
          </a:p>
          <a:p>
            <a:pPr lvl="1"/>
            <a:r>
              <a:rPr lang="en-US" sz="3200" dirty="0" smtClean="0"/>
              <a:t>Access to Internet for participants to download (if needed) the BPTC Book and IAEA safety standards and other technical documents on EPR</a:t>
            </a:r>
          </a:p>
          <a:p>
            <a:pPr lvl="1"/>
            <a:r>
              <a:rPr lang="en-US" sz="3200" dirty="0" smtClean="0"/>
              <a:t>The </a:t>
            </a:r>
            <a:r>
              <a:rPr lang="hu-HU" sz="3200" dirty="0" smtClean="0"/>
              <a:t>PDF </a:t>
            </a:r>
            <a:r>
              <a:rPr lang="en-US" sz="3200" dirty="0" smtClean="0"/>
              <a:t>version </a:t>
            </a:r>
            <a:r>
              <a:rPr lang="en-US" sz="3200" dirty="0" smtClean="0"/>
              <a:t>(hard copy and/or </a:t>
            </a:r>
            <a:r>
              <a:rPr lang="en-US" sz="3200" dirty="0" smtClean="0"/>
              <a:t>electronic) </a:t>
            </a:r>
            <a:r>
              <a:rPr lang="en-US" sz="3200" dirty="0" smtClean="0"/>
              <a:t>of this presentation!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Instructions for participants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270" y="1157591"/>
            <a:ext cx="9487868" cy="5322408"/>
          </a:xfrm>
        </p:spPr>
        <p:txBody>
          <a:bodyPr>
            <a:normAutofit/>
          </a:bodyPr>
          <a:lstStyle/>
          <a:p>
            <a:pPr>
              <a:buFont typeface="Calibri" pitchFamily="34" charset="0"/>
              <a:buChar char="•"/>
            </a:pPr>
            <a:r>
              <a:rPr lang="en-US" dirty="0" smtClean="0"/>
              <a:t>Participants may bring their laptops to access the electronic version of the BPTC Book and the relevant IAEA publications on EPR</a:t>
            </a:r>
          </a:p>
          <a:p>
            <a:pPr>
              <a:buFont typeface="Calibri" pitchFamily="34" charset="0"/>
              <a:buChar char="•"/>
            </a:pPr>
            <a:r>
              <a:rPr lang="en-US" dirty="0" smtClean="0"/>
              <a:t>Interactive discussions within the group are encouraged</a:t>
            </a:r>
          </a:p>
          <a:p>
            <a:pPr>
              <a:buFont typeface="Calibri" pitchFamily="34" charset="0"/>
              <a:buChar char="•"/>
            </a:pPr>
            <a:r>
              <a:rPr lang="en-US" dirty="0" smtClean="0"/>
              <a:t>Each group to delegate a spokesperson to present the group’s solutions for the tasks, during the common discussions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999" y="180000"/>
            <a:ext cx="9581517" cy="900000"/>
          </a:xfrm>
        </p:spPr>
        <p:txBody>
          <a:bodyPr/>
          <a:lstStyle/>
          <a:p>
            <a:r>
              <a:rPr lang="en-US" dirty="0" smtClean="0"/>
              <a:t>Instructions for conducting the practical session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000" y="1212777"/>
            <a:ext cx="9726000" cy="5205676"/>
          </a:xfrm>
        </p:spPr>
        <p:txBody>
          <a:bodyPr>
            <a:noAutofit/>
          </a:bodyPr>
          <a:lstStyle/>
          <a:p>
            <a:r>
              <a:rPr lang="en-US" dirty="0" smtClean="0"/>
              <a:t>Total duration: </a:t>
            </a:r>
            <a:r>
              <a:rPr lang="en-US" b="1" dirty="0" smtClean="0"/>
              <a:t>90 minutes</a:t>
            </a:r>
          </a:p>
          <a:p>
            <a:r>
              <a:rPr lang="en-US" dirty="0" smtClean="0"/>
              <a:t>Preparation: 5 minutes, for the organization in groups</a:t>
            </a:r>
          </a:p>
          <a:p>
            <a:r>
              <a:rPr lang="en-US" b="1" dirty="0" smtClean="0"/>
              <a:t>Case study 1: </a:t>
            </a:r>
            <a:r>
              <a:rPr lang="en-US" dirty="0" smtClean="0"/>
              <a:t>10 minutes for answering + 10 minutes for common discussions (all together), followed by</a:t>
            </a:r>
          </a:p>
          <a:p>
            <a:r>
              <a:rPr lang="en-US" b="1" dirty="0" smtClean="0"/>
              <a:t>Case study 2: </a:t>
            </a:r>
            <a:r>
              <a:rPr lang="en-US" dirty="0" smtClean="0"/>
              <a:t>10 minutes for answering + 10 minutes for common discussions (all together), followed by</a:t>
            </a:r>
          </a:p>
          <a:p>
            <a:r>
              <a:rPr lang="en-US" b="1" dirty="0" smtClean="0"/>
              <a:t>Case study 3: </a:t>
            </a:r>
            <a:r>
              <a:rPr lang="en-US" dirty="0" smtClean="0"/>
              <a:t>30 minutes for answering + 15 minutes for common discussions (all together)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3399"/>
                </a:solidFill>
              </a:rPr>
              <a:t>Case study 1: Roles and responsibilities </a:t>
            </a:r>
            <a:endParaRPr lang="en-GB" noProof="0" dirty="0" smtClean="0">
              <a:latin typeface="Arial" charset="0"/>
              <a:cs typeface="Arial" charset="0"/>
            </a:endParaRPr>
          </a:p>
        </p:txBody>
      </p:sp>
      <p:sp>
        <p:nvSpPr>
          <p:cNvPr id="17410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285008" y="985652"/>
            <a:ext cx="9429008" cy="558140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Autofit/>
          </a:bodyPr>
          <a:lstStyle/>
          <a:p>
            <a:pPr eaLnBrk="1" hangingPunct="1">
              <a:buFont typeface="Arial" charset="0"/>
              <a:buNone/>
            </a:pPr>
            <a:r>
              <a:rPr lang="en-GB" sz="2400" noProof="0" dirty="0" smtClean="0">
                <a:cs typeface="Calibri" pitchFamily="34" charset="0"/>
              </a:rPr>
              <a:t>Determine level of responsibility (operator, off-site, international):</a:t>
            </a:r>
          </a:p>
          <a:p>
            <a:pPr lvl="1" eaLnBrk="1" hangingPunct="1"/>
            <a:r>
              <a:rPr lang="en-GB" sz="2000" noProof="0" dirty="0" smtClean="0">
                <a:cs typeface="Calibri" pitchFamily="34" charset="0"/>
              </a:rPr>
              <a:t>Protect people on-site</a:t>
            </a:r>
          </a:p>
          <a:p>
            <a:pPr lvl="1" eaLnBrk="1" hangingPunct="1"/>
            <a:r>
              <a:rPr lang="en-GB" sz="2000" noProof="0" dirty="0" smtClean="0">
                <a:cs typeface="Calibri" pitchFamily="34" charset="0"/>
              </a:rPr>
              <a:t>Notify IAEA</a:t>
            </a:r>
          </a:p>
          <a:p>
            <a:pPr lvl="1" eaLnBrk="1" hangingPunct="1"/>
            <a:r>
              <a:rPr lang="en-GB" sz="2000" noProof="0" dirty="0" smtClean="0">
                <a:cs typeface="Calibri" pitchFamily="34" charset="0"/>
              </a:rPr>
              <a:t>Provide radiological monitoring</a:t>
            </a:r>
          </a:p>
          <a:p>
            <a:pPr lvl="1" eaLnBrk="1" hangingPunct="1"/>
            <a:r>
              <a:rPr lang="en-GB" sz="2000" noProof="0" dirty="0" smtClean="0">
                <a:cs typeface="Calibri" pitchFamily="34" charset="0"/>
              </a:rPr>
              <a:t>Implement protective actions off-site</a:t>
            </a:r>
          </a:p>
          <a:p>
            <a:pPr lvl="1" eaLnBrk="1" hangingPunct="1"/>
            <a:r>
              <a:rPr lang="en-GB" sz="2000" noProof="0" dirty="0" smtClean="0">
                <a:cs typeface="Calibri" pitchFamily="34" charset="0"/>
              </a:rPr>
              <a:t>Provide support to the facility</a:t>
            </a:r>
          </a:p>
          <a:p>
            <a:pPr lvl="1" eaLnBrk="1" hangingPunct="1"/>
            <a:r>
              <a:rPr lang="en-GB" sz="2000" noProof="0" dirty="0" smtClean="0">
                <a:cs typeface="Calibri" pitchFamily="34" charset="0"/>
              </a:rPr>
              <a:t>Public communication</a:t>
            </a:r>
          </a:p>
          <a:p>
            <a:pPr lvl="1" eaLnBrk="1" hangingPunct="1"/>
            <a:r>
              <a:rPr lang="en-GB" sz="2000" noProof="0" dirty="0" smtClean="0">
                <a:cs typeface="Calibri" pitchFamily="34" charset="0"/>
              </a:rPr>
              <a:t>Provide medical treatment  </a:t>
            </a:r>
          </a:p>
          <a:p>
            <a:pPr lvl="1" eaLnBrk="1" hangingPunct="1"/>
            <a:r>
              <a:rPr lang="en-GB" sz="2000" noProof="0" dirty="0" smtClean="0">
                <a:cs typeface="Calibri" pitchFamily="34" charset="0"/>
              </a:rPr>
              <a:t>Notify and exchange official information among international community</a:t>
            </a:r>
          </a:p>
          <a:p>
            <a:pPr lvl="1" eaLnBrk="1" hangingPunct="1"/>
            <a:r>
              <a:rPr lang="en-GB" sz="2000" noProof="0" dirty="0" smtClean="0">
                <a:cs typeface="Calibri" pitchFamily="34" charset="0"/>
              </a:rPr>
              <a:t>Coordinate the inter-agency response</a:t>
            </a:r>
          </a:p>
          <a:p>
            <a:pPr lvl="1" eaLnBrk="1" hangingPunct="1"/>
            <a:r>
              <a:rPr lang="en-GB" sz="2000" noProof="0" dirty="0" smtClean="0">
                <a:cs typeface="Calibri" pitchFamily="34" charset="0"/>
              </a:rPr>
              <a:t>Notify and keep off-site authorities informed</a:t>
            </a:r>
          </a:p>
          <a:p>
            <a:pPr lvl="1" eaLnBrk="1" hangingPunct="1"/>
            <a:r>
              <a:rPr lang="en-GB" sz="2000" noProof="0" dirty="0" smtClean="0">
                <a:cs typeface="Calibri" pitchFamily="34" charset="0"/>
              </a:rPr>
              <a:t>Provide advice and assistance, if requested</a:t>
            </a:r>
          </a:p>
          <a:p>
            <a:pPr lvl="1" eaLnBrk="1" hangingPunct="1"/>
            <a:r>
              <a:rPr lang="en-GB" sz="2000" noProof="0" dirty="0" smtClean="0">
                <a:cs typeface="Calibri" pitchFamily="34" charset="0"/>
              </a:rPr>
              <a:t>Perform assessment and prognosis</a:t>
            </a:r>
          </a:p>
          <a:p>
            <a:pPr lvl="1" eaLnBrk="1" hangingPunct="1"/>
            <a:r>
              <a:rPr lang="en-GB" sz="2000" noProof="0" dirty="0" smtClean="0">
                <a:cs typeface="Calibri" pitchFamily="34" charset="0"/>
              </a:rPr>
              <a:t>Mitigate the emergency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37663" y="5807034"/>
            <a:ext cx="34205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Time to answer: 10 minutes</a:t>
            </a:r>
          </a:p>
          <a:p>
            <a:r>
              <a:rPr lang="en-US" dirty="0" smtClean="0"/>
              <a:t>Time for discussion: 10 minutes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/>
          </p:cNvSpPr>
          <p:nvPr>
            <p:ph type="title" idx="4294967295"/>
          </p:nvPr>
        </p:nvSpPr>
        <p:spPr>
          <a:xfrm>
            <a:off x="180000" y="286878"/>
            <a:ext cx="9000000" cy="900000"/>
          </a:xfrm>
        </p:spPr>
        <p:txBody>
          <a:bodyPr/>
          <a:lstStyle/>
          <a:p>
            <a:pPr eaLnBrk="1" hangingPunct="1"/>
            <a:r>
              <a:rPr lang="en-GB" dirty="0" smtClean="0">
                <a:solidFill>
                  <a:srgbClr val="003399"/>
                </a:solidFill>
              </a:rPr>
              <a:t>Case study 2: </a:t>
            </a:r>
            <a:br>
              <a:rPr lang="en-GB" dirty="0" smtClean="0">
                <a:solidFill>
                  <a:srgbClr val="003399"/>
                </a:solidFill>
              </a:rPr>
            </a:br>
            <a:r>
              <a:rPr lang="en-GB" dirty="0" smtClean="0">
                <a:solidFill>
                  <a:srgbClr val="003399"/>
                </a:solidFill>
              </a:rPr>
              <a:t>Protective actions and exposure pathways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95300" y="1600201"/>
            <a:ext cx="8915400" cy="413558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GB" noProof="0" dirty="0" smtClean="0">
                <a:cs typeface="Calibri" pitchFamily="34" charset="0"/>
              </a:rPr>
              <a:t>Which protective action(s) protect against:</a:t>
            </a:r>
          </a:p>
          <a:p>
            <a:pPr eaLnBrk="1" hangingPunct="1"/>
            <a:r>
              <a:rPr lang="en-GB" noProof="0" dirty="0" smtClean="0">
                <a:cs typeface="Calibri" pitchFamily="34" charset="0"/>
              </a:rPr>
              <a:t>Cloud shine </a:t>
            </a:r>
          </a:p>
          <a:p>
            <a:pPr eaLnBrk="1" hangingPunct="1"/>
            <a:r>
              <a:rPr lang="en-GB" noProof="0" dirty="0" smtClean="0">
                <a:cs typeface="Calibri" pitchFamily="34" charset="0"/>
              </a:rPr>
              <a:t>Ground shine</a:t>
            </a:r>
          </a:p>
          <a:p>
            <a:pPr eaLnBrk="1" hangingPunct="1"/>
            <a:r>
              <a:rPr lang="en-GB" noProof="0" dirty="0" smtClean="0">
                <a:cs typeface="Calibri" pitchFamily="34" charset="0"/>
              </a:rPr>
              <a:t>Inhalation </a:t>
            </a:r>
          </a:p>
          <a:p>
            <a:pPr eaLnBrk="1" hangingPunct="1"/>
            <a:r>
              <a:rPr lang="en-GB" noProof="0" dirty="0" smtClean="0">
                <a:cs typeface="Calibri" pitchFamily="34" charset="0"/>
              </a:rPr>
              <a:t>Ingestion </a:t>
            </a:r>
          </a:p>
          <a:p>
            <a:pPr eaLnBrk="1" hangingPunct="1"/>
            <a:r>
              <a:rPr lang="en-GB" noProof="0" dirty="0" smtClean="0">
                <a:cs typeface="Calibri" pitchFamily="34" charset="0"/>
              </a:rPr>
              <a:t>Inadvertent ingestion</a:t>
            </a:r>
          </a:p>
          <a:p>
            <a:pPr eaLnBrk="1" hangingPunct="1"/>
            <a:r>
              <a:rPr lang="en-GB" noProof="0" dirty="0" smtClean="0">
                <a:cs typeface="Calibri" pitchFamily="34" charset="0"/>
              </a:rPr>
              <a:t>Skin contamination</a:t>
            </a:r>
          </a:p>
          <a:p>
            <a:pPr eaLnBrk="1" hangingPunct="1"/>
            <a:endParaRPr lang="en-GB" noProof="0" dirty="0" smtClean="0">
              <a:cs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37663" y="5807034"/>
            <a:ext cx="34205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Time to answer: 10 minutes</a:t>
            </a:r>
          </a:p>
          <a:p>
            <a:r>
              <a:rPr lang="en-US" dirty="0" smtClean="0"/>
              <a:t>Time for discussion: 10 minutes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3399"/>
                </a:solidFill>
              </a:rPr>
              <a:t>Case study 3: </a:t>
            </a:r>
            <a:br>
              <a:rPr lang="en-GB" dirty="0" smtClean="0">
                <a:solidFill>
                  <a:srgbClr val="003399"/>
                </a:solidFill>
              </a:rPr>
            </a:br>
            <a:r>
              <a:rPr lang="en-GB" dirty="0" smtClean="0">
                <a:solidFill>
                  <a:srgbClr val="003399"/>
                </a:solidFill>
              </a:rPr>
              <a:t>Concept of operations for a EPC I facility </a:t>
            </a:r>
            <a:endParaRPr lang="en-GB" noProof="0" dirty="0" smtClean="0">
              <a:latin typeface="Arial" charset="0"/>
              <a:cs typeface="Arial" charset="0"/>
            </a:endParaRPr>
          </a:p>
        </p:txBody>
      </p:sp>
      <p:sp>
        <p:nvSpPr>
          <p:cNvPr id="23554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179825" y="1272516"/>
            <a:ext cx="6482232" cy="318073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 lnSpcReduction="10000"/>
          </a:bodyPr>
          <a:lstStyle/>
          <a:p>
            <a:pPr>
              <a:spcBef>
                <a:spcPts val="200"/>
              </a:spcBef>
              <a:spcAft>
                <a:spcPts val="200"/>
              </a:spcAft>
              <a:buNone/>
            </a:pPr>
            <a:r>
              <a:rPr lang="en-GB" sz="2400" b="1" dirty="0" smtClean="0">
                <a:cs typeface="Calibri" pitchFamily="34" charset="0"/>
              </a:rPr>
              <a:t>Background information</a:t>
            </a: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GB" sz="2400" dirty="0" smtClean="0">
                <a:cs typeface="Calibri" pitchFamily="34" charset="0"/>
              </a:rPr>
              <a:t>The Blue NPP is a 1000 </a:t>
            </a:r>
            <a:r>
              <a:rPr lang="en-GB" sz="2400" dirty="0" err="1" smtClean="0">
                <a:cs typeface="Calibri" pitchFamily="34" charset="0"/>
              </a:rPr>
              <a:t>MWe</a:t>
            </a:r>
            <a:r>
              <a:rPr lang="en-GB" sz="2400" dirty="0" smtClean="0">
                <a:cs typeface="Calibri" pitchFamily="34" charset="0"/>
              </a:rPr>
              <a:t> PWR, </a:t>
            </a:r>
          </a:p>
          <a:p>
            <a:pPr>
              <a:spcBef>
                <a:spcPts val="200"/>
              </a:spcBef>
              <a:spcAft>
                <a:spcPts val="200"/>
              </a:spcAft>
              <a:buNone/>
            </a:pPr>
            <a:r>
              <a:rPr lang="en-GB" sz="2400" dirty="0" smtClean="0">
                <a:cs typeface="Calibri" pitchFamily="34" charset="0"/>
              </a:rPr>
              <a:t>commissioned in the 1980s</a:t>
            </a:r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GB" sz="2400" dirty="0" smtClean="0">
                <a:cs typeface="Calibri" pitchFamily="34" charset="0"/>
              </a:rPr>
              <a:t>It is located in </a:t>
            </a:r>
            <a:r>
              <a:rPr lang="en-GB" sz="2400" dirty="0" err="1" smtClean="0">
                <a:cs typeface="Calibri" pitchFamily="34" charset="0"/>
              </a:rPr>
              <a:t>Neverland</a:t>
            </a:r>
            <a:r>
              <a:rPr lang="en-GB" sz="2400" dirty="0" smtClean="0">
                <a:cs typeface="Calibri" pitchFamily="34" charset="0"/>
              </a:rPr>
              <a:t>, </a:t>
            </a:r>
          </a:p>
          <a:p>
            <a:pPr>
              <a:spcBef>
                <a:spcPts val="200"/>
              </a:spcBef>
              <a:spcAft>
                <a:spcPts val="200"/>
              </a:spcAft>
              <a:buNone/>
            </a:pPr>
            <a:r>
              <a:rPr lang="en-GB" sz="2400" dirty="0" smtClean="0">
                <a:cs typeface="Calibri" pitchFamily="34" charset="0"/>
              </a:rPr>
              <a:t>near the town of </a:t>
            </a:r>
            <a:r>
              <a:rPr lang="en-GB" sz="2400" dirty="0" err="1" smtClean="0">
                <a:cs typeface="Calibri" pitchFamily="34" charset="0"/>
              </a:rPr>
              <a:t>Beehere</a:t>
            </a:r>
            <a:endParaRPr lang="en-GB" sz="2400" dirty="0" smtClean="0">
              <a:cs typeface="Calibri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GB" sz="2400" noProof="0" dirty="0" smtClean="0">
                <a:cs typeface="Calibri" pitchFamily="34" charset="0"/>
              </a:rPr>
              <a:t>Emergency planning zones</a:t>
            </a:r>
          </a:p>
          <a:p>
            <a:pPr eaLnBrk="1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en-GB" sz="2400" dirty="0" smtClean="0">
                <a:cs typeface="Calibri" pitchFamily="34" charset="0"/>
              </a:rPr>
              <a:t>	</a:t>
            </a:r>
            <a:r>
              <a:rPr lang="en-GB" sz="2400" noProof="0" dirty="0" smtClean="0">
                <a:cs typeface="Calibri" pitchFamily="34" charset="0"/>
              </a:rPr>
              <a:t>and population: see table </a:t>
            </a:r>
          </a:p>
          <a:p>
            <a:pPr eaLnBrk="1" hangingPunct="1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GB" sz="2400" noProof="0" dirty="0" smtClean="0">
                <a:cs typeface="Calibri" pitchFamily="34" charset="0"/>
              </a:rPr>
              <a:t>No early warning system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0763" y="1221832"/>
            <a:ext cx="4571999" cy="3039496"/>
          </a:xfrm>
          <a:prstGeom prst="rect">
            <a:avLst/>
          </a:prstGeom>
        </p:spPr>
      </p:pic>
      <p:graphicFrame>
        <p:nvGraphicFramePr>
          <p:cNvPr id="23587" name="Group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9941021"/>
              </p:ext>
            </p:extLst>
          </p:nvPr>
        </p:nvGraphicFramePr>
        <p:xfrm>
          <a:off x="6628064" y="3603706"/>
          <a:ext cx="3007916" cy="1480185"/>
        </p:xfrm>
        <a:graphic>
          <a:graphicData uri="http://schemas.openxmlformats.org/drawingml/2006/table">
            <a:tbl>
              <a:tblPr/>
              <a:tblGrid>
                <a:gridCol w="732631"/>
                <a:gridCol w="1159140"/>
                <a:gridCol w="1116145"/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PAZ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  <a:r>
                        <a:rPr kumimoji="0" lang="sl-SI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km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10.000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UPZ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10 km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40.000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EPD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25 km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100.000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66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ICPD</a:t>
                      </a: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250 km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l-SI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 M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9060" marR="9906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85511" y="4405744"/>
            <a:ext cx="655967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itchFamily="34" charset="0"/>
              </a:rPr>
              <a:t>Task 1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Are sizes of the planning zones in line with the IAEA recommendation? Possible reasons for not being in line? Any examples you know?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Explain early warning system (EWS) and its purpose</a:t>
            </a:r>
          </a:p>
          <a:p>
            <a:endParaRPr lang="en-US" sz="2400" dirty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41424" y="5961413"/>
            <a:ext cx="34205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Time to answer: 30 minutes</a:t>
            </a:r>
          </a:p>
          <a:p>
            <a:r>
              <a:rPr lang="en-US" dirty="0" smtClean="0"/>
              <a:t>Time for discussion: 15 minutes</a:t>
            </a:r>
            <a:endParaRPr lang="en-US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/>
          </p:cNvSpPr>
          <p:nvPr>
            <p:ph type="title" idx="4294967295"/>
          </p:nvPr>
        </p:nvSpPr>
        <p:spPr>
          <a:xfrm>
            <a:off x="180000" y="180000"/>
            <a:ext cx="9379636" cy="900000"/>
          </a:xfrm>
        </p:spPr>
        <p:txBody>
          <a:bodyPr/>
          <a:lstStyle/>
          <a:p>
            <a:r>
              <a:rPr lang="en-GB" dirty="0" smtClean="0">
                <a:solidFill>
                  <a:srgbClr val="003399"/>
                </a:solidFill>
              </a:rPr>
              <a:t>Case study 3: </a:t>
            </a:r>
            <a:br>
              <a:rPr lang="en-GB" dirty="0" smtClean="0">
                <a:solidFill>
                  <a:srgbClr val="003399"/>
                </a:solidFill>
              </a:rPr>
            </a:br>
            <a:r>
              <a:rPr lang="en-GB" dirty="0" smtClean="0">
                <a:solidFill>
                  <a:srgbClr val="003399"/>
                </a:solidFill>
              </a:rPr>
              <a:t>Concept of operations for a EPC I facility – cont’d </a:t>
            </a:r>
            <a:endParaRPr lang="en-GB" noProof="0" dirty="0" smtClean="0">
              <a:latin typeface="Arial" charset="0"/>
              <a:cs typeface="Arial" charset="0"/>
            </a:endParaRP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05295" y="1469902"/>
            <a:ext cx="4516087" cy="266271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None/>
            </a:pPr>
            <a:r>
              <a:rPr lang="en-GB" sz="2400" b="1" dirty="0" smtClean="0">
                <a:cs typeface="Calibri" pitchFamily="34" charset="0"/>
              </a:rPr>
              <a:t>Challenges in ITB arrangements</a:t>
            </a:r>
          </a:p>
          <a:p>
            <a:pPr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GB" sz="2400" dirty="0" smtClean="0">
                <a:cs typeface="Calibri" pitchFamily="34" charset="0"/>
              </a:rPr>
              <a:t>For ITB there is a national stockpile of stable iodine pills located 100 km away</a:t>
            </a:r>
          </a:p>
          <a:p>
            <a:pPr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GB" sz="2400" dirty="0" smtClean="0">
                <a:cs typeface="Calibri" pitchFamily="34" charset="0"/>
              </a:rPr>
              <a:t>There is no operational plan for distribution of the pills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GB" sz="2400" noProof="0" dirty="0" smtClean="0">
              <a:solidFill>
                <a:srgbClr val="654A15"/>
              </a:solidFill>
              <a:cs typeface="Calibri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5837" y="1816924"/>
            <a:ext cx="4733648" cy="314696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2657" y="5190666"/>
            <a:ext cx="95045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itchFamily="34" charset="0"/>
              </a:rPr>
              <a:t>Task 2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Identify challenges authorities would face when implementing ITB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/>
          </p:cNvSpPr>
          <p:nvPr>
            <p:ph type="title" idx="4294967295"/>
          </p:nvPr>
        </p:nvSpPr>
        <p:spPr>
          <a:xfrm>
            <a:off x="179999" y="180000"/>
            <a:ext cx="9545891" cy="900000"/>
          </a:xfrm>
        </p:spPr>
        <p:txBody>
          <a:bodyPr/>
          <a:lstStyle/>
          <a:p>
            <a:r>
              <a:rPr lang="en-GB" dirty="0" smtClean="0">
                <a:solidFill>
                  <a:srgbClr val="003399"/>
                </a:solidFill>
              </a:rPr>
              <a:t>Case study 3: </a:t>
            </a:r>
            <a:br>
              <a:rPr lang="en-GB" dirty="0" smtClean="0">
                <a:solidFill>
                  <a:srgbClr val="003399"/>
                </a:solidFill>
              </a:rPr>
            </a:br>
            <a:r>
              <a:rPr lang="en-GB" dirty="0" smtClean="0">
                <a:solidFill>
                  <a:srgbClr val="003399"/>
                </a:solidFill>
              </a:rPr>
              <a:t>Concept of operations for a EPC I facility – cont’d </a:t>
            </a:r>
            <a:endParaRPr lang="en-GB" noProof="0" dirty="0" smtClean="0">
              <a:latin typeface="Arial" charset="0"/>
              <a:cs typeface="Arial" charset="0"/>
            </a:endParaRPr>
          </a:p>
        </p:txBody>
      </p:sp>
      <p:sp>
        <p:nvSpPr>
          <p:cNvPr id="27653" name="Rectangle 3"/>
          <p:cNvSpPr>
            <a:spLocks noChangeArrowheads="1"/>
          </p:cNvSpPr>
          <p:nvPr/>
        </p:nvSpPr>
        <p:spPr bwMode="auto">
          <a:xfrm>
            <a:off x="340519" y="1322387"/>
            <a:ext cx="4587741" cy="5054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0000" indent="-360000" defTabSz="900000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Clr>
                <a:srgbClr val="3366CC"/>
              </a:buClr>
              <a:buSzPct val="110000"/>
            </a:pPr>
            <a:r>
              <a:rPr lang="en-GB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Challenges in evacuation </a:t>
            </a:r>
          </a:p>
          <a:p>
            <a:pPr marL="228600" indent="-228600" eaLnBrk="0" hangingPunct="0">
              <a:spcBef>
                <a:spcPts val="200"/>
              </a:spcBef>
              <a:spcAft>
                <a:spcPts val="200"/>
              </a:spcAft>
              <a:buClr>
                <a:srgbClr val="3366CC"/>
              </a:buClr>
              <a:buSzPct val="110000"/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Evacuation plan not updated, no duration estimate</a:t>
            </a:r>
          </a:p>
          <a:p>
            <a:pPr marL="228600" indent="-228600" eaLnBrk="0" hangingPunct="0">
              <a:spcBef>
                <a:spcPts val="200"/>
              </a:spcBef>
              <a:spcAft>
                <a:spcPts val="200"/>
              </a:spcAft>
              <a:buClr>
                <a:srgbClr val="3366CC"/>
              </a:buClr>
              <a:buSzPct val="110000"/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Evacuation to be carried out by private vehicles</a:t>
            </a:r>
          </a:p>
          <a:p>
            <a:pPr marL="228600" indent="-228600" eaLnBrk="0" hangingPunct="0">
              <a:spcBef>
                <a:spcPts val="200"/>
              </a:spcBef>
              <a:spcAft>
                <a:spcPts val="200"/>
              </a:spcAft>
              <a:buClr>
                <a:srgbClr val="3366CC"/>
              </a:buClr>
              <a:buSzPct val="110000"/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The town of </a:t>
            </a:r>
            <a:r>
              <a:rPr lang="en-GB" sz="2400" dirty="0" err="1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Beehere</a:t>
            </a:r>
            <a:r>
              <a:rPr lang="en-GB" sz="24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is split by the river, with only two bridges</a:t>
            </a:r>
          </a:p>
          <a:p>
            <a:pPr marL="228600" indent="-228600" eaLnBrk="0" hangingPunct="0">
              <a:spcBef>
                <a:spcPts val="200"/>
              </a:spcBef>
              <a:spcAft>
                <a:spcPts val="200"/>
              </a:spcAft>
              <a:buClr>
                <a:srgbClr val="3366CC"/>
              </a:buClr>
              <a:buSzPct val="110000"/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Protection strategy: in general emergency evacuation is to be performed; evacuate PAZ; evacuate UPZ, after completing PAZ; no evacuation is planned outside PAZ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1994" y="1365304"/>
            <a:ext cx="4698893" cy="300481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130141" y="4560125"/>
            <a:ext cx="42276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itchFamily="34" charset="0"/>
              </a:rPr>
              <a:t>Task 3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Identify evacuation routes and challenges when implementing evacuation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/>
          </p:cNvSpPr>
          <p:nvPr>
            <p:ph type="title" idx="4294967295"/>
          </p:nvPr>
        </p:nvSpPr>
        <p:spPr>
          <a:xfrm>
            <a:off x="180000" y="180000"/>
            <a:ext cx="9726000" cy="900000"/>
          </a:xfrm>
        </p:spPr>
        <p:txBody>
          <a:bodyPr/>
          <a:lstStyle/>
          <a:p>
            <a:r>
              <a:rPr lang="en-GB" dirty="0" smtClean="0">
                <a:solidFill>
                  <a:srgbClr val="003399"/>
                </a:solidFill>
              </a:rPr>
              <a:t>Case study 3: </a:t>
            </a:r>
            <a:br>
              <a:rPr lang="en-GB" dirty="0" smtClean="0">
                <a:solidFill>
                  <a:srgbClr val="003399"/>
                </a:solidFill>
              </a:rPr>
            </a:br>
            <a:r>
              <a:rPr lang="en-GB" dirty="0" smtClean="0">
                <a:solidFill>
                  <a:srgbClr val="003399"/>
                </a:solidFill>
              </a:rPr>
              <a:t>Concept of operations for a EPC I facility – cont’d </a:t>
            </a:r>
            <a:endParaRPr lang="en-GB" noProof="0" dirty="0" smtClean="0">
              <a:latin typeface="Arial" charset="0"/>
              <a:cs typeface="Arial" charset="0"/>
            </a:endParaRPr>
          </a:p>
        </p:txBody>
      </p:sp>
      <p:sp>
        <p:nvSpPr>
          <p:cNvPr id="49156" name="Rectangle 3"/>
          <p:cNvSpPr>
            <a:spLocks noChangeArrowheads="1"/>
          </p:cNvSpPr>
          <p:nvPr/>
        </p:nvSpPr>
        <p:spPr bwMode="auto">
          <a:xfrm>
            <a:off x="293419" y="1453017"/>
            <a:ext cx="4551713" cy="2382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 eaLnBrk="0" hangingPunct="0">
              <a:spcBef>
                <a:spcPts val="200"/>
              </a:spcBef>
              <a:spcAft>
                <a:spcPts val="200"/>
              </a:spcAft>
              <a:buClr>
                <a:srgbClr val="3366CC"/>
              </a:buClr>
              <a:buSzPct val="110000"/>
            </a:pPr>
            <a:r>
              <a:rPr lang="en-GB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General emergency</a:t>
            </a:r>
          </a:p>
          <a:p>
            <a:pPr marL="228600" indent="-228600" eaLnBrk="0" hangingPunct="0">
              <a:spcBef>
                <a:spcPts val="200"/>
              </a:spcBef>
              <a:spcAft>
                <a:spcPts val="200"/>
              </a:spcAft>
              <a:buClr>
                <a:srgbClr val="3366CC"/>
              </a:buClr>
              <a:buSzPct val="110000"/>
              <a:buFont typeface="Arial" charset="0"/>
              <a:buChar char="•"/>
            </a:pPr>
            <a:r>
              <a:rPr lang="en-GB" sz="24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An event and the Blue NPP declares General Emergency</a:t>
            </a:r>
          </a:p>
          <a:p>
            <a:pPr marL="228600" indent="-228600" eaLnBrk="0" hangingPunct="0">
              <a:spcBef>
                <a:spcPts val="200"/>
              </a:spcBef>
              <a:spcAft>
                <a:spcPts val="200"/>
              </a:spcAft>
              <a:buClr>
                <a:srgbClr val="3366CC"/>
              </a:buClr>
              <a:buSzPct val="110000"/>
              <a:buFont typeface="Arial" charset="0"/>
              <a:buChar char="•"/>
            </a:pPr>
            <a:r>
              <a:rPr lang="en-GB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At 07:45 hours</a:t>
            </a:r>
            <a:r>
              <a:rPr lang="en-GB" sz="24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, working day, no release detected/reported yet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7599" y="1435168"/>
            <a:ext cx="4325429" cy="287557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9386" y="4310744"/>
            <a:ext cx="73864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itchFamily="34" charset="0"/>
              </a:rPr>
              <a:t>Task 4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Outline major actions by the NPP and off-site authorities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Challenges?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/>
          </p:cNvSpPr>
          <p:nvPr>
            <p:ph type="title" idx="4294967295"/>
          </p:nvPr>
        </p:nvSpPr>
        <p:spPr>
          <a:xfrm>
            <a:off x="180000" y="180000"/>
            <a:ext cx="9726000" cy="900000"/>
          </a:xfrm>
        </p:spPr>
        <p:txBody>
          <a:bodyPr/>
          <a:lstStyle/>
          <a:p>
            <a:r>
              <a:rPr lang="en-GB" dirty="0" smtClean="0">
                <a:solidFill>
                  <a:srgbClr val="003399"/>
                </a:solidFill>
              </a:rPr>
              <a:t>Case study 3: </a:t>
            </a:r>
            <a:br>
              <a:rPr lang="en-GB" dirty="0" smtClean="0">
                <a:solidFill>
                  <a:srgbClr val="003399"/>
                </a:solidFill>
              </a:rPr>
            </a:br>
            <a:r>
              <a:rPr lang="en-GB" dirty="0" smtClean="0">
                <a:solidFill>
                  <a:srgbClr val="003399"/>
                </a:solidFill>
              </a:rPr>
              <a:t>Concept of operations for a EPC I facility – cont’d</a:t>
            </a:r>
            <a:endParaRPr lang="en-GB" noProof="0" dirty="0" smtClean="0">
              <a:latin typeface="Arial" charset="0"/>
              <a:cs typeface="Arial" charset="0"/>
            </a:endParaRPr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329045" y="1429266"/>
            <a:ext cx="4195454" cy="237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 eaLnBrk="0" hangingPunct="0">
              <a:spcBef>
                <a:spcPts val="200"/>
              </a:spcBef>
              <a:spcAft>
                <a:spcPts val="200"/>
              </a:spcAft>
              <a:buClr>
                <a:srgbClr val="3366CC"/>
              </a:buClr>
              <a:buSzPct val="110000"/>
            </a:pPr>
            <a:r>
              <a:rPr lang="en-GB" sz="2400" b="1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NPP is close to the national border</a:t>
            </a:r>
          </a:p>
          <a:p>
            <a:pPr marL="228600" indent="-228600" eaLnBrk="0" hangingPunct="0">
              <a:spcBef>
                <a:spcPts val="200"/>
              </a:spcBef>
              <a:spcAft>
                <a:spcPts val="200"/>
              </a:spcAft>
              <a:buClr>
                <a:srgbClr val="3366CC"/>
              </a:buClr>
              <a:buSzPct val="110000"/>
              <a:buFont typeface="Arial" charset="0"/>
              <a:buChar char="•"/>
            </a:pPr>
            <a:r>
              <a:rPr lang="en-GB" sz="2400" dirty="0" smtClean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Imagine now that the NPP is located at approx. 5 km distance to the national border (see picture)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6540" y="1598933"/>
            <a:ext cx="5043689" cy="335307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10" y="4032643"/>
            <a:ext cx="39188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Task 5</a:t>
            </a:r>
          </a:p>
          <a:p>
            <a:pPr>
              <a:buFont typeface="Arial" pitchFamily="34" charset="0"/>
              <a:buChar char="•"/>
            </a:pPr>
            <a:r>
              <a:rPr lang="en-GB" sz="24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What does this change?</a:t>
            </a:r>
            <a:endParaRPr lang="en-US" sz="2400" dirty="0" smtClean="0">
              <a:solidFill>
                <a:srgbClr val="C00000"/>
              </a:solidFill>
              <a:latin typeface="Calibri" pitchFamily="34" charset="0"/>
              <a:cs typeface="Calibri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Challenges?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BPTC Text Book </a:t>
            </a:r>
          </a:p>
          <a:p>
            <a:r>
              <a:rPr lang="en-US" dirty="0" smtClean="0"/>
              <a:t>Presentations Module 16 (Unit 1, Unit 2 and Unit 3)</a:t>
            </a:r>
          </a:p>
          <a:p>
            <a:r>
              <a:rPr lang="en-US" dirty="0" smtClean="0"/>
              <a:t>GSR Part 7</a:t>
            </a:r>
          </a:p>
          <a:p>
            <a:r>
              <a:rPr lang="en-US" dirty="0" smtClean="0"/>
              <a:t>GS-G-2.1</a:t>
            </a:r>
          </a:p>
          <a:p>
            <a:r>
              <a:rPr lang="en-US" dirty="0" smtClean="0"/>
              <a:t>EPR-NPP Public Protective Actions 2013</a:t>
            </a:r>
          </a:p>
          <a:p>
            <a:r>
              <a:rPr lang="en-US" dirty="0" smtClean="0"/>
              <a:t>EPR-METHOD 2003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64747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 </a:t>
            </a:r>
            <a:r>
              <a:rPr lang="en-GB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 and good luck!</a:t>
            </a:r>
            <a:endParaRPr lang="en-GB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38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2">
      <a:dk1>
        <a:srgbClr val="003399"/>
      </a:dk1>
      <a:lt1>
        <a:sysClr val="window" lastClr="FFFFFF"/>
      </a:lt1>
      <a:dk2>
        <a:srgbClr val="3366CC"/>
      </a:dk2>
      <a:lt2>
        <a:srgbClr val="DBDBDD"/>
      </a:lt2>
      <a:accent1>
        <a:srgbClr val="6699CC"/>
      </a:accent1>
      <a:accent2>
        <a:srgbClr val="FF9900"/>
      </a:accent2>
      <a:accent3>
        <a:srgbClr val="99CC00"/>
      </a:accent3>
      <a:accent4>
        <a:srgbClr val="8681B8"/>
      </a:accent4>
      <a:accent5>
        <a:srgbClr val="32A14C"/>
      </a:accent5>
      <a:accent6>
        <a:srgbClr val="99CCFF"/>
      </a:accent6>
      <a:hlink>
        <a:srgbClr val="6699CC"/>
      </a:hlink>
      <a:folHlink>
        <a:srgbClr val="8681B8"/>
      </a:folHlink>
    </a:clrScheme>
    <a:fontScheme name="procureme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868F938DE8BD94789445616FEE2D6D6" ma:contentTypeVersion="1" ma:contentTypeDescription="Create a new document." ma:contentTypeScope="" ma:versionID="288b2ef4e43c6e990d541f0010fc7b7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ac3a7447a7246b5c45829a245a11faa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28D5206-AB75-4FF1-96EA-8EDFE9D3D006}"/>
</file>

<file path=customXml/itemProps2.xml><?xml version="1.0" encoding="utf-8"?>
<ds:datastoreItem xmlns:ds="http://schemas.openxmlformats.org/officeDocument/2006/customXml" ds:itemID="{CC90653C-F84E-4EA1-AE97-C5AC34DFE3F9}"/>
</file>

<file path=customXml/itemProps3.xml><?xml version="1.0" encoding="utf-8"?>
<ds:datastoreItem xmlns:ds="http://schemas.openxmlformats.org/officeDocument/2006/customXml" ds:itemID="{8500DDDC-B23C-4AF7-86C5-8191BE43CCE2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2384</TotalTime>
  <Words>1067</Words>
  <Application>Microsoft Office PowerPoint</Application>
  <PresentationFormat>A4 Paper (210x297 mm)</PresentationFormat>
  <Paragraphs>207</Paragraphs>
  <Slides>15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Unit 4: Case studies on preparedness and response  for a nuclear emergency </vt:lpstr>
      <vt:lpstr>Learning objectives</vt:lpstr>
      <vt:lpstr>Contents</vt:lpstr>
      <vt:lpstr>Instructions for organization </vt:lpstr>
      <vt:lpstr>Instructions for participants</vt:lpstr>
      <vt:lpstr>Instructions for conducting the practical session</vt:lpstr>
      <vt:lpstr>Case study 1: Roles and responsibilities </vt:lpstr>
      <vt:lpstr>Case study 2:  Protective actions and exposure pathways</vt:lpstr>
      <vt:lpstr>Case study 3:  Concept of operations for a EPC I facility </vt:lpstr>
      <vt:lpstr>Case study 3:  Concept of operations for a EPC I facility – cont’d </vt:lpstr>
      <vt:lpstr>Case study 3:  Concept of operations for a EPC I facility – cont’d </vt:lpstr>
      <vt:lpstr>Case study 3:  Concept of operations for a EPC I facility – cont’d </vt:lpstr>
      <vt:lpstr>Case study 3:  Concept of operations for a EPC I facility – cont’d</vt:lpstr>
      <vt:lpstr>References</vt:lpstr>
      <vt:lpstr>PowerPoint Presentation</vt:lpstr>
    </vt:vector>
  </TitlesOfParts>
  <Company>IAEA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SCHLOSMAN, Anna</dc:creator>
  <cp:lastModifiedBy>MACSUGA, Géza</cp:lastModifiedBy>
  <cp:revision>173</cp:revision>
  <cp:lastPrinted>2015-12-18T15:27:41Z</cp:lastPrinted>
  <dcterms:created xsi:type="dcterms:W3CDTF">2014-07-03T09:13:58Z</dcterms:created>
  <dcterms:modified xsi:type="dcterms:W3CDTF">2018-03-20T15:13:51Z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0x0101006868F938DE8BD94789445616FEE2D6D6</vt:lpwstr>
  </property>
</Properties>
</file>